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ink/ink2.xml" ContentType="application/inkml+xml"/>
  <Override PartName="/ppt/ink/ink3.xml" ContentType="application/inkml+xml"/>
  <Override PartName="/ppt/ink/ink4.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4" r:id="rId1"/>
  </p:sldMasterIdLst>
  <p:notesMasterIdLst>
    <p:notesMasterId r:id="rId3"/>
  </p:notesMasterIdLst>
  <p:handoutMasterIdLst>
    <p:handoutMasterId r:id="rId4"/>
  </p:handoutMasterIdLst>
  <p:sldIdLst>
    <p:sldId id="264" r:id="rId2"/>
  </p:sldIdLst>
  <p:sldSz cx="47548800" cy="36576000"/>
  <p:notesSz cx="6858000" cy="9144000"/>
  <p:defaultTextStyle>
    <a:defPPr>
      <a:defRPr lang="en-US"/>
    </a:defPPr>
    <a:lvl1pPr algn="l" defTabSz="2403475" rtl="0" fontAlgn="base">
      <a:spcBef>
        <a:spcPct val="0"/>
      </a:spcBef>
      <a:spcAft>
        <a:spcPct val="0"/>
      </a:spcAft>
      <a:defRPr sz="9500" kern="1200">
        <a:solidFill>
          <a:schemeClr val="tx1"/>
        </a:solidFill>
        <a:latin typeface="Arial" panose="020B0604020202020204" pitchFamily="34" charset="0"/>
        <a:ea typeface="ＭＳ Ｐゴシック" panose="020B0600070205080204" pitchFamily="34" charset="-128"/>
        <a:cs typeface="+mn-cs"/>
      </a:defRPr>
    </a:lvl1pPr>
    <a:lvl2pPr marL="2403475" indent="-1946275" algn="l" defTabSz="2403475" rtl="0" fontAlgn="base">
      <a:spcBef>
        <a:spcPct val="0"/>
      </a:spcBef>
      <a:spcAft>
        <a:spcPct val="0"/>
      </a:spcAft>
      <a:defRPr sz="9500" kern="1200">
        <a:solidFill>
          <a:schemeClr val="tx1"/>
        </a:solidFill>
        <a:latin typeface="Arial" panose="020B0604020202020204" pitchFamily="34" charset="0"/>
        <a:ea typeface="ＭＳ Ｐゴシック" panose="020B0600070205080204" pitchFamily="34" charset="-128"/>
        <a:cs typeface="+mn-cs"/>
      </a:defRPr>
    </a:lvl2pPr>
    <a:lvl3pPr marL="4806950" indent="-3892550" algn="l" defTabSz="2403475" rtl="0" fontAlgn="base">
      <a:spcBef>
        <a:spcPct val="0"/>
      </a:spcBef>
      <a:spcAft>
        <a:spcPct val="0"/>
      </a:spcAft>
      <a:defRPr sz="9500" kern="1200">
        <a:solidFill>
          <a:schemeClr val="tx1"/>
        </a:solidFill>
        <a:latin typeface="Arial" panose="020B0604020202020204" pitchFamily="34" charset="0"/>
        <a:ea typeface="ＭＳ Ｐゴシック" panose="020B0600070205080204" pitchFamily="34" charset="-128"/>
        <a:cs typeface="+mn-cs"/>
      </a:defRPr>
    </a:lvl3pPr>
    <a:lvl4pPr marL="7210425" indent="-5838825" algn="l" defTabSz="2403475" rtl="0" fontAlgn="base">
      <a:spcBef>
        <a:spcPct val="0"/>
      </a:spcBef>
      <a:spcAft>
        <a:spcPct val="0"/>
      </a:spcAft>
      <a:defRPr sz="9500" kern="1200">
        <a:solidFill>
          <a:schemeClr val="tx1"/>
        </a:solidFill>
        <a:latin typeface="Arial" panose="020B0604020202020204" pitchFamily="34" charset="0"/>
        <a:ea typeface="ＭＳ Ｐゴシック" panose="020B0600070205080204" pitchFamily="34" charset="-128"/>
        <a:cs typeface="+mn-cs"/>
      </a:defRPr>
    </a:lvl4pPr>
    <a:lvl5pPr marL="9613900" indent="-7785100" algn="l" defTabSz="2403475" rtl="0" fontAlgn="base">
      <a:spcBef>
        <a:spcPct val="0"/>
      </a:spcBef>
      <a:spcAft>
        <a:spcPct val="0"/>
      </a:spcAft>
      <a:defRPr sz="95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5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5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5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5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3864A7-0D92-2907-E22E-F9F15FBA4063}" name="Tae J. Kwon" initials="TJK" userId="S::tjkwon@ualberta.ca::99965662-09dd-4595-b5fe-d689d72ff2fe" providerId="AD"/>
  <p188:author id="{87945AAA-6FB9-C5A8-09FC-2E32087643A7}" name="LeeYong Wook" initials="YL" userId="S::yongwook@ualberta.ca::97b91cf7-8c16-44ab-a69e-6b5d1712a88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im El-Basyouny" initials="KE" lastIdx="1" clrIdx="0">
    <p:extLst>
      <p:ext uri="{19B8F6BF-5375-455C-9EA6-DF929625EA0E}">
        <p15:presenceInfo xmlns:p15="http://schemas.microsoft.com/office/powerpoint/2012/main" userId="807ca474cbfb44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B4C"/>
    <a:srgbClr val="FFFFFF"/>
    <a:srgbClr val="FFD84C"/>
    <a:srgbClr val="006231"/>
    <a:srgbClr val="4C4C4C"/>
    <a:srgbClr val="008040"/>
    <a:srgbClr val="447243"/>
    <a:srgbClr val="781C1C"/>
    <a:srgbClr val="008000"/>
    <a:srgbClr val="1C21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33" autoAdjust="0"/>
    <p:restoredTop sz="95157" autoAdjust="0"/>
  </p:normalViewPr>
  <p:slideViewPr>
    <p:cSldViewPr snapToObjects="1">
      <p:cViewPr varScale="1">
        <p:scale>
          <a:sx n="20" d="100"/>
          <a:sy n="20" d="100"/>
        </p:scale>
        <p:origin x="2292"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10" Type="http://schemas.microsoft.com/office/2018/10/relationships/authors" Targe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jftn\OneDrive\&#48148;&#53461;%20&#54868;&#47732;\Projects\Winter%20Road%20Conditions\Archive\angle_class_sta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jftn\OneDrive\&#48148;&#53461;%20&#54868;&#47732;\Projects\Winter%20Road%20Conditions\Archive\filtered_angles12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jftn\OneDrive\&#48148;&#53461;%20&#54868;&#47732;\Projects\Winter%20Road%20Conditions\DRA%20Poster\Book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CA" sz="2000" dirty="0"/>
              <a:t>10-year</a:t>
            </a:r>
            <a:r>
              <a:rPr lang="en-CA" sz="2000" baseline="0" dirty="0"/>
              <a:t> Average </a:t>
            </a:r>
            <a:r>
              <a:rPr lang="en-CA" sz="2000" dirty="0"/>
              <a:t>Snow (cm) in Iowa by Month</a:t>
            </a:r>
          </a:p>
        </c:rich>
      </c:tx>
      <c:layout>
        <c:manualLayout>
          <c:xMode val="edge"/>
          <c:yMode val="edge"/>
          <c:x val="0.13980631766959944"/>
          <c:y val="1.8518534643016671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spPr>
            <a:solidFill>
              <a:schemeClr val="accent1"/>
            </a:solidFill>
            <a:ln>
              <a:noFill/>
            </a:ln>
            <a:effectLst/>
          </c:spPr>
          <c:cat>
            <c:strRef>
              <c:f>Sheet2!$B$1:$B$8</c:f>
              <c:strCache>
                <c:ptCount val="8"/>
                <c:pt idx="0">
                  <c:v>January</c:v>
                </c:pt>
                <c:pt idx="1">
                  <c:v>February</c:v>
                </c:pt>
                <c:pt idx="2">
                  <c:v>March</c:v>
                </c:pt>
                <c:pt idx="3">
                  <c:v>April</c:v>
                </c:pt>
                <c:pt idx="4">
                  <c:v>May</c:v>
                </c:pt>
                <c:pt idx="5">
                  <c:v>October</c:v>
                </c:pt>
                <c:pt idx="6">
                  <c:v>November</c:v>
                </c:pt>
                <c:pt idx="7">
                  <c:v>December</c:v>
                </c:pt>
              </c:strCache>
            </c:strRef>
          </c:cat>
          <c:val>
            <c:numRef>
              <c:f>Sheet2!$D$1:$D$8</c:f>
              <c:numCache>
                <c:formatCode>General</c:formatCode>
                <c:ptCount val="8"/>
                <c:pt idx="0">
                  <c:v>21.9</c:v>
                </c:pt>
                <c:pt idx="1">
                  <c:v>35.299999999999997</c:v>
                </c:pt>
                <c:pt idx="2">
                  <c:v>9.8000000000000007</c:v>
                </c:pt>
                <c:pt idx="3">
                  <c:v>1</c:v>
                </c:pt>
                <c:pt idx="4">
                  <c:v>1.8</c:v>
                </c:pt>
                <c:pt idx="5">
                  <c:v>0.6</c:v>
                </c:pt>
                <c:pt idx="6">
                  <c:v>5.7</c:v>
                </c:pt>
                <c:pt idx="7">
                  <c:v>16.600000000000001</c:v>
                </c:pt>
              </c:numCache>
            </c:numRef>
          </c:val>
          <c:extLst>
            <c:ext xmlns:c16="http://schemas.microsoft.com/office/drawing/2014/chart" uri="{C3380CC4-5D6E-409C-BE32-E72D297353CC}">
              <c16:uniqueId val="{00000000-02ED-485A-B58D-30E6E2508B5F}"/>
            </c:ext>
          </c:extLst>
        </c:ser>
        <c:dLbls>
          <c:showLegendKey val="0"/>
          <c:showVal val="0"/>
          <c:showCatName val="0"/>
          <c:showSerName val="0"/>
          <c:showPercent val="0"/>
          <c:showBubbleSize val="0"/>
        </c:dLbls>
        <c:axId val="1581668735"/>
        <c:axId val="1581668255"/>
      </c:areaChart>
      <c:catAx>
        <c:axId val="158166873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81668255"/>
        <c:crosses val="autoZero"/>
        <c:auto val="1"/>
        <c:lblAlgn val="ctr"/>
        <c:lblOffset val="100"/>
        <c:noMultiLvlLbl val="0"/>
      </c:catAx>
      <c:valAx>
        <c:axId val="15816682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CA" sz="1600" b="0" i="0" u="none" strike="noStrike" kern="1200" baseline="0">
                    <a:solidFill>
                      <a:sysClr val="windowText" lastClr="000000">
                        <a:lumMod val="65000"/>
                        <a:lumOff val="35000"/>
                      </a:sysClr>
                    </a:solidFill>
                  </a:rPr>
                  <a:t>Snow (cm) </a:t>
                </a:r>
                <a:endParaRPr lang="en-CA" sz="1600"/>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81668735"/>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CA" sz="2400" b="0" dirty="0">
                <a:effectLst/>
              </a:rPr>
              <a:t>Distribution of Road Surface</a:t>
            </a:r>
            <a:r>
              <a:rPr lang="en-CA" sz="2400" b="0" baseline="0" dirty="0">
                <a:effectLst/>
              </a:rPr>
              <a:t> </a:t>
            </a:r>
            <a:r>
              <a:rPr lang="en-CA" sz="2400" b="0" dirty="0">
                <a:effectLst/>
              </a:rPr>
              <a:t>Conditions for 7.2k</a:t>
            </a:r>
          </a:p>
        </c:rich>
      </c:tx>
      <c:layout>
        <c:manualLayout>
          <c:xMode val="edge"/>
          <c:yMode val="edge"/>
          <c:x val="0.16494795848054114"/>
          <c:y val="5.2974044178267253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2AB5-4183-A519-DD1B4CB25A24}"/>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2AB5-4183-A519-DD1B4CB25A24}"/>
              </c:ext>
            </c:extLst>
          </c:dPt>
          <c:dLbls>
            <c:dLbl>
              <c:idx val="0"/>
              <c:layout>
                <c:manualLayout>
                  <c:x val="7.7395191834589608E-2"/>
                  <c:y val="-6.3568853013920706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AB5-4183-A519-DD1B4CB25A24}"/>
                </c:ext>
              </c:extLst>
            </c:dLbl>
            <c:dLbl>
              <c:idx val="1"/>
              <c:layout>
                <c:manualLayout>
                  <c:x val="-7.3709706509132972E-2"/>
                  <c:y val="0.14567862149023489"/>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AB5-4183-A519-DD1B4CB25A24}"/>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angle_class_stats!$F$109:$F$110</c:f>
              <c:strCache>
                <c:ptCount val="2"/>
                <c:pt idx="0">
                  <c:v>Bare Road</c:v>
                </c:pt>
                <c:pt idx="1">
                  <c:v>Snowy Road</c:v>
                </c:pt>
              </c:strCache>
            </c:strRef>
          </c:cat>
          <c:val>
            <c:numRef>
              <c:f>angle_class_stats!$G$109:$G$110</c:f>
              <c:numCache>
                <c:formatCode>General</c:formatCode>
                <c:ptCount val="2"/>
                <c:pt idx="0">
                  <c:v>5447</c:v>
                </c:pt>
                <c:pt idx="1">
                  <c:v>1717</c:v>
                </c:pt>
              </c:numCache>
            </c:numRef>
          </c:val>
          <c:extLst>
            <c:ext xmlns:c16="http://schemas.microsoft.com/office/drawing/2014/chart" uri="{C3380CC4-5D6E-409C-BE32-E72D297353CC}">
              <c16:uniqueId val="{00000004-2AB5-4183-A519-DD1B4CB25A24}"/>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cap="all" baseline="0">
                <a:solidFill>
                  <a:schemeClr val="tx1">
                    <a:lumMod val="65000"/>
                    <a:lumOff val="35000"/>
                  </a:schemeClr>
                </a:solidFill>
                <a:latin typeface="+mn-lt"/>
                <a:ea typeface="+mn-ea"/>
                <a:cs typeface="+mn-cs"/>
              </a:defRPr>
            </a:pPr>
            <a:r>
              <a:rPr lang="en-CA" sz="2400" b="0" i="0" u="none" strike="noStrike" kern="1200" cap="all" baseline="0" dirty="0">
                <a:solidFill>
                  <a:sysClr val="windowText" lastClr="000000">
                    <a:lumMod val="65000"/>
                    <a:lumOff val="35000"/>
                  </a:sysClr>
                </a:solidFill>
                <a:effectLst/>
              </a:rPr>
              <a:t>Distribution of Road Surface Conditions For 2.2k</a:t>
            </a:r>
          </a:p>
        </c:rich>
      </c:tx>
      <c:layout>
        <c:manualLayout>
          <c:xMode val="edge"/>
          <c:yMode val="edge"/>
          <c:x val="0.17054368137036757"/>
          <c:y val="6.3568853013920706E-2"/>
        </c:manualLayout>
      </c:layout>
      <c:overlay val="0"/>
      <c:spPr>
        <a:noFill/>
        <a:ln>
          <a:noFill/>
        </a:ln>
        <a:effectLst/>
      </c:spPr>
      <c:txPr>
        <a:bodyPr rot="0" spcFirstLastPara="1" vertOverflow="ellipsis" vert="horz" wrap="square" anchor="ctr" anchorCtr="1"/>
        <a:lstStyle/>
        <a:p>
          <a:pPr>
            <a:defRPr sz="24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F3B2-4358-99F4-DA6D9EDDBE24}"/>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F3B2-4358-99F4-DA6D9EDDBE24}"/>
              </c:ext>
            </c:extLst>
          </c:dPt>
          <c:dLbls>
            <c:dLbl>
              <c:idx val="0"/>
              <c:layout>
                <c:manualLayout>
                  <c:x val="3.8273372911665139E-2"/>
                  <c:y val="-6.886625743174743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3B2-4358-99F4-DA6D9EDDBE24}"/>
                </c:ext>
              </c:extLst>
            </c:dLbl>
            <c:dLbl>
              <c:idx val="1"/>
              <c:layout>
                <c:manualLayout>
                  <c:x val="-2.1870498806665802E-2"/>
                  <c:y val="5.8271448596093976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2"/>
                      </a:solidFill>
                      <a:latin typeface="+mn-lt"/>
                      <a:ea typeface="+mn-ea"/>
                      <a:cs typeface="+mn-cs"/>
                    </a:defRPr>
                  </a:pPr>
                  <a:endParaRPr lang="en-US"/>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3B2-4358-99F4-DA6D9EDDBE24}"/>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filtered_angles123!$E$37:$E$38</c:f>
              <c:strCache>
                <c:ptCount val="2"/>
                <c:pt idx="0">
                  <c:v>Bare Road</c:v>
                </c:pt>
                <c:pt idx="1">
                  <c:v>Snowy Road</c:v>
                </c:pt>
              </c:strCache>
            </c:strRef>
          </c:cat>
          <c:val>
            <c:numRef>
              <c:f>filtered_angles123!$F$37:$F$38</c:f>
              <c:numCache>
                <c:formatCode>General</c:formatCode>
                <c:ptCount val="2"/>
                <c:pt idx="0">
                  <c:v>1148</c:v>
                </c:pt>
                <c:pt idx="1">
                  <c:v>1061</c:v>
                </c:pt>
              </c:numCache>
            </c:numRef>
          </c:val>
          <c:extLst>
            <c:ext xmlns:c16="http://schemas.microsoft.com/office/drawing/2014/chart" uri="{C3380CC4-5D6E-409C-BE32-E72D297353CC}">
              <c16:uniqueId val="{00000004-F3B2-4358-99F4-DA6D9EDDBE24}"/>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CA" sz="2000" b="1" i="0" u="none" strike="noStrike" kern="1200" spc="0" baseline="0" dirty="0">
                <a:solidFill>
                  <a:prstClr val="black">
                    <a:lumMod val="65000"/>
                    <a:lumOff val="35000"/>
                  </a:prstClr>
                </a:solidFill>
              </a:rPr>
              <a:t>Accuracy Score and F1 Score (Binary) Comparison of Two Dataset</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[Book1.xlsx]Sheet1!$B$1</c:f>
              <c:strCache>
                <c:ptCount val="1"/>
                <c:pt idx="0">
                  <c:v>7.2k</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[Book1.xlsx]Sheet1!$A$2:$A$3</c:f>
              <c:strCache>
                <c:ptCount val="2"/>
                <c:pt idx="0">
                  <c:v>F1 Score</c:v>
                </c:pt>
                <c:pt idx="1">
                  <c:v>Accuracy</c:v>
                </c:pt>
              </c:strCache>
            </c:strRef>
          </c:cat>
          <c:val>
            <c:numRef>
              <c:f>[Book1.xlsx]Sheet1!$B$2:$B$3</c:f>
              <c:numCache>
                <c:formatCode>General</c:formatCode>
                <c:ptCount val="2"/>
                <c:pt idx="0">
                  <c:v>0.97189999999999999</c:v>
                </c:pt>
                <c:pt idx="1">
                  <c:v>0.98670000000000002</c:v>
                </c:pt>
              </c:numCache>
            </c:numRef>
          </c:val>
          <c:extLst>
            <c:ext xmlns:c16="http://schemas.microsoft.com/office/drawing/2014/chart" uri="{C3380CC4-5D6E-409C-BE32-E72D297353CC}">
              <c16:uniqueId val="{00000000-A4B0-42FA-99FF-2393DEDC7CA8}"/>
            </c:ext>
          </c:extLst>
        </c:ser>
        <c:ser>
          <c:idx val="1"/>
          <c:order val="1"/>
          <c:tx>
            <c:strRef>
              <c:f>[Book1.xlsx]Sheet1!$C$1</c:f>
              <c:strCache>
                <c:ptCount val="1"/>
                <c:pt idx="0">
                  <c:v>2.2k</c:v>
                </c:pt>
              </c:strCache>
            </c:strRef>
          </c:tx>
          <c:spPr>
            <a:solidFill>
              <a:schemeClr val="accent2"/>
            </a:solidFill>
            <a:ln>
              <a:noFill/>
            </a:ln>
            <a:effectLst/>
          </c:spPr>
          <c:invertIfNegative val="0"/>
          <c:dLbls>
            <c:dLbl>
              <c:idx val="0"/>
              <c:layout>
                <c:manualLayout>
                  <c:x val="2.777777777777772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4B0-42FA-99FF-2393DEDC7CA8}"/>
                </c:ext>
              </c:extLst>
            </c:dLbl>
            <c:dLbl>
              <c:idx val="1"/>
              <c:layout>
                <c:manualLayout>
                  <c:x val="2.2222222222222223E-2"/>
                  <c:y val="-4.17877386877804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4B0-42FA-99FF-2393DEDC7CA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[Book1.xlsx]Sheet1!$A$2:$A$3</c:f>
              <c:strCache>
                <c:ptCount val="2"/>
                <c:pt idx="0">
                  <c:v>F1 Score</c:v>
                </c:pt>
                <c:pt idx="1">
                  <c:v>Accuracy</c:v>
                </c:pt>
              </c:strCache>
            </c:strRef>
          </c:cat>
          <c:val>
            <c:numRef>
              <c:f>[Book1.xlsx]Sheet1!$C$2:$C$3</c:f>
              <c:numCache>
                <c:formatCode>General</c:formatCode>
                <c:ptCount val="2"/>
                <c:pt idx="0">
                  <c:v>0.93689999999999996</c:v>
                </c:pt>
                <c:pt idx="1">
                  <c:v>0.94120000000000004</c:v>
                </c:pt>
              </c:numCache>
            </c:numRef>
          </c:val>
          <c:extLst>
            <c:ext xmlns:c16="http://schemas.microsoft.com/office/drawing/2014/chart" uri="{C3380CC4-5D6E-409C-BE32-E72D297353CC}">
              <c16:uniqueId val="{00000001-A4B0-42FA-99FF-2393DEDC7CA8}"/>
            </c:ext>
          </c:extLst>
        </c:ser>
        <c:dLbls>
          <c:dLblPos val="outEnd"/>
          <c:showLegendKey val="0"/>
          <c:showVal val="1"/>
          <c:showCatName val="0"/>
          <c:showSerName val="0"/>
          <c:showPercent val="0"/>
          <c:showBubbleSize val="0"/>
        </c:dLbls>
        <c:gapWidth val="182"/>
        <c:axId val="250970687"/>
        <c:axId val="1586598031"/>
      </c:barChart>
      <c:catAx>
        <c:axId val="250970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86598031"/>
        <c:crosses val="autoZero"/>
        <c:auto val="1"/>
        <c:lblAlgn val="ctr"/>
        <c:lblOffset val="100"/>
        <c:noMultiLvlLbl val="0"/>
      </c:catAx>
      <c:valAx>
        <c:axId val="1586598031"/>
        <c:scaling>
          <c:orientation val="minMax"/>
          <c:max val="1"/>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509706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10749A9-C418-4693-BB79-A5FA1950C5D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128"/>
                <a:cs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F3D46EB9-94B0-40EB-82F7-8FFB165C5A9B}"/>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5AE1F68-D842-4CAC-8F53-9D102FEDDE5C}" type="datetime1">
              <a:rPr lang="en-US" altLang="en-US"/>
              <a:pPr/>
              <a:t>4/13/2024</a:t>
            </a:fld>
            <a:endParaRPr lang="en-US" altLang="en-US"/>
          </a:p>
        </p:txBody>
      </p:sp>
      <p:sp>
        <p:nvSpPr>
          <p:cNvPr id="4" name="Footer Placeholder 3">
            <a:extLst>
              <a:ext uri="{FF2B5EF4-FFF2-40B4-BE49-F238E27FC236}">
                <a16:creationId xmlns:a16="http://schemas.microsoft.com/office/drawing/2014/main" id="{10424331-9CFD-4B84-85EA-8CF514026992}"/>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128"/>
                <a:cs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10FA3C91-43A7-4673-B390-5309D4C73AA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D4D7A26-FFC8-4FF0-807E-263CE6D42D9C}"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31T02:58:07.892"/>
    </inkml:context>
    <inkml:brush xml:id="br0">
      <inkml:brushProperty name="width" value="0.1" units="cm"/>
      <inkml:brushProperty name="height" value="0.1" units="cm"/>
      <inkml:brushProperty name="color" value="#FFFFFF"/>
    </inkml:brush>
  </inkml:definitions>
  <inkml:trace contextRef="#ctx0" brushRef="#br0">173 627 24575,'-4'37'0,"0"0"0,-3-1 0,-3 0 0,-2 0 0,0-1 0,-3 1 0,-23 34 0,1-24 0,37-46 0,-2 2 0,2-2 0,0 0 0,-2 0 0,2 0 0,0 0 0,-2 0 0,2 0 0,0 0 0,-2 0 0,2 0 0,0 0 0,-2 0 0,2 0 0,0 0 0,0 0 0,-1 0 0,1 0 0,0 0 0,-2 0 0,2-2 0,0 2 0,-2 0 0,2 0 0,0 0 0,0 0 0,-2-1 0,2 1 0,0 0 0,0 0 0,0-2 0,-2 2 0,2 0 0,0 0 0,0-2 0,0 2 0,0 0 0,-2-1 0,2 1 0,0 0 0,0-2 0,0 2 0,0 0 0,0-1 0,-12-100 0,16-784 0,-4 1700-1365,0-766-5461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5T02:34:18.415"/>
    </inkml:context>
    <inkml:brush xml:id="br0">
      <inkml:brushProperty name="width" value="0.1" units="cm"/>
      <inkml:brushProperty name="height" value="0.1" units="cm"/>
      <inkml:brushProperty name="color" value="#FFFFFF"/>
    </inkml:brush>
  </inkml:definitions>
  <inkml:trace contextRef="#ctx0" brushRef="#br0">330 191 24575,'43'1'0,"48"-2"0,-91 1 0,0 0 0,1 0 0,-1 0 0,1 0 0,-1 0 0,1 0 0,-1 0 0,0 0 0,1 0 0,-1-1 0,1 1 0,-1 0 0,0 0 0,1 0 0,-1 0 0,1-1 0,-1 1 0,0 0 0,1 0 0,-1-1 0,0 1 0,0 0 0,1 0 0,-1-1 0,0 1 0,1 0 0,-1-1 0,0 1 0,0-1 0,0 1 0,1 0 0,-1-1 0,0 1 0,0-1 0,0 1 0,0 0 0,0-1 0,0 1 0,0-1 0,0 1 0,0-1 0,-12-19 0,-29-16 0,40 35 0,-26-17 0,21 15 0,0-1 0,1 0 0,-1 0 0,1 0 0,-9-9 0,14 12 0,0 1 0,-1 0 0,1 0 0,0 0 0,0 0 0,0-1 0,0 1 0,0 0 0,0 0 0,0 0 0,0-1 0,0 1 0,0 0 0,0 0 0,0 0 0,0 0 0,0-1 0,0 1 0,0 0 0,1 0 0,-1 0 0,0 0 0,0-1 0,0 1 0,0 0 0,0 0 0,0 0 0,0 0 0,0-1 0,1 1 0,-1 0 0,0 0 0,0 0 0,0 0 0,0 0 0,1 0 0,-1 0 0,0 0 0,0 0 0,0-1 0,0 1 0,1 0 0,-1 0 0,0 0 0,0 0 0,0 0 0,0 0 0,1 0 0,-1 0 0,18-3 0,17 2 0,2 4 0,0 1 0,0 2 0,46 13 0,-37-7 0,65 6 0,53 1 0,180 9 0,-252-24 0,134 24 0,-138-15 0,160 5 0,1-16 0,139-5 0,-385 3 0,-1 0 0,0 0 0,0 0 0,1 0 0,-1 0 0,0-1 0,0 1 0,1-1 0,-1 1 0,0-1 0,0 0 0,0 0 0,0 0 0,0 0 0,0 0 0,0-1 0,0 1 0,-1 0 0,1-1 0,0 1 0,-1-1 0,1 0 0,-1 0 0,0 0 0,1 1 0,-1-1 0,1-4 0,-1 3 0,-1 1 0,0-1 0,-1 0 0,1 1 0,0-1 0,-1 1 0,0-1 0,1 1 0,-1-1 0,0 1 0,0-1 0,0 1 0,-1 0 0,1-1 0,0 1 0,-1 0 0,0 0 0,1 0 0,-1 0 0,0 1 0,0-1 0,0 0 0,0 1 0,-3-2 0,-15-10 0,0 0 0,-1 2 0,0 1 0,0 0 0,-1 2 0,0 0 0,-1 2 0,0 0 0,-43-4 0,-18 3 0,-120 7 0,99 1 0,74-1 0,-15 1 0,0-2 0,-75-12 0,72 6 0,0 3 0,-53 1 0,-43-4 0,33-2 0,-206 11 0,302-1 0,1 2 0,0 0 0,0 1 0,0 0 0,0 1 0,1 1 0,-1 0 0,1 1 0,1 1 0,-14 9 0,14-10 0,0-1 0,0 0 0,-28 7 0,26-8 0,0 0 0,0 1 0,-15 8 0,-19 23 0,44-32 0,0-1 0,0 1 0,0-1 0,0 0 0,-1 0 0,0-1 0,0 0 0,0 0 0,0 0 0,0 0 0,-1-1 0,1 0 0,-1-1 0,-12 2 0,-204 19 0,64-5 0,111-15 0,45-2 0,5 0 0,26 0 0,509 0 0,-490 3-1365,-30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5T02:34:20.909"/>
    </inkml:context>
    <inkml:brush xml:id="br0">
      <inkml:brushProperty name="width" value="0.1" units="cm"/>
      <inkml:brushProperty name="height" value="0.1" units="cm"/>
      <inkml:brushProperty name="color" value="#FFFFFF"/>
    </inkml:brush>
  </inkml:definitions>
  <inkml:trace contextRef="#ctx0" brushRef="#br0">0 1 24575,'4'4'0,"4"0"0,5 1 0,4-1 0,2-1 0,2-2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5T02:34:25.784"/>
    </inkml:context>
    <inkml:brush xml:id="br0">
      <inkml:brushProperty name="width" value="0.1" units="cm"/>
      <inkml:brushProperty name="height" value="0.1" units="cm"/>
      <inkml:brushProperty name="color" value="#FFFFFF"/>
    </inkml:brush>
  </inkml:definitions>
  <inkml:trace contextRef="#ctx0" brushRef="#br0">135 236 24575,'866'0'0,"-858"-1"0,-1 1 0,0-1 0,0 0 0,0-1 0,8-2 0,-15 4 0,1 0 0,0 0 0,0-1 0,-1 1 0,1 0 0,0-1 0,-1 1 0,1 0 0,-1-1 0,1 1 0,0-1 0,-1 1 0,1-1 0,-1 1 0,1-1 0,-1 1 0,1-1 0,-1 0 0,0 1 0,1-1 0,-1 0 0,0 1 0,1-2 0,-2 1 0,1 0 0,0 0 0,-1-1 0,1 1 0,-1 0 0,0 0 0,1 0 0,-1 0 0,0 0 0,0 1 0,0-1 0,1 0 0,-1 0 0,0 0 0,0 1 0,0-1 0,0 0 0,0 1 0,-1-1 0,0 0 0,-13-5 0,-1 1 0,1 0 0,-1 1 0,0 0 0,0 2 0,0 0 0,-1 0 0,-20 2 0,-31-4 0,-23-11 0,51 8 0,-1 1 0,-49 0 0,-423 7 0,899-11 0,26-1 0,-326 10 0,87-14 0,-92 9 0,108 5 0,-82 3 0,-76 3 0,-27 1 0,-20 0 0,-401 45 0,125-21 0,137-13 0,-177-4 0,36-14 0,1038 13 0,-172-2 0,-1506-10 0,924-1 0,9 1 0,-1-1 0,0 1 0,1 0 0,-1 0 0,0 1 0,0-1 0,1 0 0,-1 1 0,1 0 0,-1 0 0,0 0 0,1 1 0,-4 1 0,13-1 0,-1 0 0,1 0 0,0 0 0,0-1 0,0 0 0,8 0 0,887 24 0,-666-28 0,-564 14 0,-70 1 0,327-10 0,38 0 0,-1-1 0,1-2 0,-52-8 0,84 9 0,1-1 0,-1 1 0,1 0 0,-1 0 0,1-1 0,-1 1 0,1-1 0,0 1 0,-1-1 0,1 0 0,0 0 0,-1 1 0,1-1 0,0 0 0,0 0 0,0 0 0,0 0 0,0 0 0,0-1 0,0 1 0,0 0 0,0 0 0,1-1 0,-1 1 0,0 0 0,1-1 0,-1 1 0,0-2 0,1-1 0,1 1 0,-1 0 0,0 0 0,1 0 0,0 0 0,-1 0 0,1 0 0,1 0 0,-1 1 0,0-1 0,1 0 0,-1 0 0,3-2 0,4-6 0,1-1 0,1 1 0,0 1 0,22-19 0,4 11 0,-31 16 0,0 1 0,-1-1 0,1-1 0,-1 1 0,1-1 0,-1 0 0,0 1 0,5-6 0,-9 7 0,0 1 0,0-1 0,1 0 0,-1 1 0,0-1 0,0 0 0,0 0 0,-1 1 0,1-1 0,0 0 0,0 1 0,0-1 0,0 0 0,-1 0 0,1 1 0,0-1 0,-1 1 0,1-1 0,0 0 0,-1 1 0,1-1 0,-1 1 0,1-1 0,-1 1 0,1-1 0,-1 1 0,1-1 0,-1 1 0,0 0 0,1-1 0,-1 1 0,0 0 0,1-1 0,-1 1 0,0 0 0,1 0 0,-1 0 0,-1-1 0,-29-10 0,-23 4 0,35 4 0,47 3 0,12 1 0,83-1 0,-110-1 0,0-1 0,0 0 0,0 0 0,-1-2 0,1 1 0,-1-2 0,14-6 0,-25 11 0,-1 0 0,1 0 0,-1 0 0,1-1 0,0 1 0,-1 0 0,1 0 0,-1-1 0,1 1 0,0 0 0,-1-1 0,1 1 0,-1 0 0,1-1 0,-1 1 0,0-1 0,1 1 0,-1-1 0,1 1 0,-1-1 0,0 1 0,1-1 0,-1 0 0,0 1 0,0-1 0,0 1 0,1-1 0,-1 0 0,0 1 0,0-1 0,0 0 0,0 0 0,-19-9 0,-36 2 0,-257 6 59,164 3-1483,128-1-5402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6CCBA-BD48-4E40-A4D6-458693472C6C}" type="datetimeFigureOut">
              <a:rPr lang="en-US" smtClean="0"/>
              <a:t>4/13/2024</a:t>
            </a:fld>
            <a:endParaRPr lang="en-US"/>
          </a:p>
        </p:txBody>
      </p:sp>
      <p:sp>
        <p:nvSpPr>
          <p:cNvPr id="4" name="Slide Image Placeholder 3"/>
          <p:cNvSpPr>
            <a:spLocks noGrp="1" noRot="1" noChangeAspect="1"/>
          </p:cNvSpPr>
          <p:nvPr>
            <p:ph type="sldImg" idx="2"/>
          </p:nvPr>
        </p:nvSpPr>
        <p:spPr>
          <a:xfrm>
            <a:off x="1422400" y="1143000"/>
            <a:ext cx="4013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19623-F03D-44E4-96D6-49AEEF4D0282}" type="slidenum">
              <a:rPr lang="en-US" smtClean="0"/>
              <a:t>‹#›</a:t>
            </a:fld>
            <a:endParaRPr lang="en-US"/>
          </a:p>
        </p:txBody>
      </p:sp>
    </p:spTree>
    <p:extLst>
      <p:ext uri="{BB962C8B-B14F-4D97-AF65-F5344CB8AC3E}">
        <p14:creationId xmlns:p14="http://schemas.microsoft.com/office/powerpoint/2010/main" val="2207233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19623-F03D-44E4-96D6-49AEEF4D0282}" type="slidenum">
              <a:rPr lang="en-US" smtClean="0"/>
              <a:t>1</a:t>
            </a:fld>
            <a:endParaRPr lang="en-US"/>
          </a:p>
        </p:txBody>
      </p:sp>
    </p:spTree>
    <p:extLst>
      <p:ext uri="{BB962C8B-B14F-4D97-AF65-F5344CB8AC3E}">
        <p14:creationId xmlns:p14="http://schemas.microsoft.com/office/powerpoint/2010/main" val="7564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4778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8FA66-4509-4717-A2DA-43AB900689ED}"/>
              </a:ext>
            </a:extLst>
          </p:cNvPr>
          <p:cNvSpPr txBox="1"/>
          <p:nvPr userDrawn="1"/>
        </p:nvSpPr>
        <p:spPr>
          <a:xfrm>
            <a:off x="0" y="0"/>
            <a:ext cx="47548800" cy="36576000"/>
          </a:xfrm>
          <a:prstGeom prst="rect">
            <a:avLst/>
          </a:prstGeom>
          <a:solidFill>
            <a:schemeClr val="bg1">
              <a:alpha val="98000"/>
            </a:schemeClr>
          </a:solidFill>
        </p:spPr>
        <p:txBody>
          <a:bodyPr/>
          <a:lstStyle/>
          <a:p>
            <a:pPr>
              <a:defRPr/>
            </a:pPr>
            <a:endParaRPr lang="en-US">
              <a:latin typeface="Arial" charset="0"/>
              <a:ea typeface="ＭＳ Ｐゴシック" charset="-128"/>
              <a:cs typeface="ＭＳ Ｐゴシック" charset="-128"/>
            </a:endParaRPr>
          </a:p>
        </p:txBody>
      </p:sp>
      <p:cxnSp>
        <p:nvCxnSpPr>
          <p:cNvPr id="7" name="Straight Connector 6">
            <a:extLst>
              <a:ext uri="{FF2B5EF4-FFF2-40B4-BE49-F238E27FC236}">
                <a16:creationId xmlns:a16="http://schemas.microsoft.com/office/drawing/2014/main" id="{B0A3D764-F892-489E-9F7D-8B7A586CBC10}"/>
              </a:ext>
            </a:extLst>
          </p:cNvPr>
          <p:cNvCxnSpPr/>
          <p:nvPr userDrawn="1"/>
        </p:nvCxnSpPr>
        <p:spPr>
          <a:xfrm>
            <a:off x="0" y="3657600"/>
            <a:ext cx="47548800" cy="1588"/>
          </a:xfrm>
          <a:prstGeom prst="line">
            <a:avLst/>
          </a:prstGeom>
          <a:ln w="1270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28" name="Picture 4" descr="power-point-banner4.jpg">
            <a:extLst>
              <a:ext uri="{FF2B5EF4-FFF2-40B4-BE49-F238E27FC236}">
                <a16:creationId xmlns:a16="http://schemas.microsoft.com/office/drawing/2014/main" id="{3A7CD484-5BD6-4864-9E8C-5BC99207F56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588"/>
            <a:ext cx="47548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5" r:id="rId1"/>
  </p:sldLayoutIdLst>
  <p:txStyles>
    <p:titleStyle>
      <a:lvl1pPr algn="ctr" defTabSz="2403475" rtl="0" eaLnBrk="1" fontAlgn="base" hangingPunct="1">
        <a:spcBef>
          <a:spcPct val="0"/>
        </a:spcBef>
        <a:spcAft>
          <a:spcPct val="0"/>
        </a:spcAft>
        <a:defRPr sz="23100" kern="1200">
          <a:solidFill>
            <a:schemeClr val="tx1"/>
          </a:solidFill>
          <a:latin typeface="+mj-lt"/>
          <a:ea typeface="ＭＳ Ｐゴシック" charset="-128"/>
          <a:cs typeface="ＭＳ Ｐゴシック" charset="-128"/>
        </a:defRPr>
      </a:lvl1pPr>
      <a:lvl2pPr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2pPr>
      <a:lvl3pPr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3pPr>
      <a:lvl4pPr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4pPr>
      <a:lvl5pPr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5pPr>
      <a:lvl6pPr marL="457200"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6pPr>
      <a:lvl7pPr marL="914400"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7pPr>
      <a:lvl8pPr marL="1371600"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8pPr>
      <a:lvl9pPr marL="1828800"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9pPr>
    </p:titleStyle>
    <p:bodyStyle>
      <a:lvl1pPr marL="1801813" indent="-1801813" algn="l" defTabSz="2403475" rtl="0" eaLnBrk="1" fontAlgn="base" hangingPunct="1">
        <a:spcBef>
          <a:spcPct val="20000"/>
        </a:spcBef>
        <a:spcAft>
          <a:spcPct val="0"/>
        </a:spcAft>
        <a:buFont typeface="Arial" panose="020B0604020202020204" pitchFamily="34" charset="0"/>
        <a:buChar char="•"/>
        <a:defRPr sz="16800" kern="1200">
          <a:solidFill>
            <a:schemeClr val="tx1"/>
          </a:solidFill>
          <a:latin typeface="+mn-lt"/>
          <a:ea typeface="ＭＳ Ｐゴシック" charset="-128"/>
          <a:cs typeface="ＭＳ Ｐゴシック" charset="-128"/>
        </a:defRPr>
      </a:lvl1pPr>
      <a:lvl2pPr marL="3905250" indent="-1501775" algn="l" defTabSz="2403475" rtl="0" eaLnBrk="1" fontAlgn="base" hangingPunct="1">
        <a:spcBef>
          <a:spcPct val="20000"/>
        </a:spcBef>
        <a:spcAft>
          <a:spcPct val="0"/>
        </a:spcAft>
        <a:buFont typeface="Arial" panose="020B0604020202020204" pitchFamily="34" charset="0"/>
        <a:buChar char="–"/>
        <a:defRPr sz="14700" kern="1200">
          <a:solidFill>
            <a:schemeClr val="tx1"/>
          </a:solidFill>
          <a:latin typeface="+mn-lt"/>
          <a:ea typeface="ＭＳ Ｐゴシック" charset="-128"/>
          <a:cs typeface="ＭＳ Ｐゴシック" charset="-128"/>
        </a:defRPr>
      </a:lvl2pPr>
      <a:lvl3pPr marL="6008688" indent="-1201738" algn="l" defTabSz="2403475" rtl="0" eaLnBrk="1" fontAlgn="base" hangingPunct="1">
        <a:spcBef>
          <a:spcPct val="20000"/>
        </a:spcBef>
        <a:spcAft>
          <a:spcPct val="0"/>
        </a:spcAft>
        <a:buFont typeface="Arial" panose="020B0604020202020204" pitchFamily="34" charset="0"/>
        <a:buChar char="•"/>
        <a:defRPr sz="12600" kern="1200">
          <a:solidFill>
            <a:schemeClr val="tx1"/>
          </a:solidFill>
          <a:latin typeface="+mn-lt"/>
          <a:ea typeface="ＭＳ Ｐゴシック" charset="-128"/>
          <a:cs typeface="ＭＳ Ｐゴシック" charset="-128"/>
        </a:defRPr>
      </a:lvl3pPr>
      <a:lvl4pPr marL="8412163" indent="-1201738" algn="l" defTabSz="2403475" rtl="0" eaLnBrk="1" fontAlgn="base" hangingPunct="1">
        <a:spcBef>
          <a:spcPct val="20000"/>
        </a:spcBef>
        <a:spcAft>
          <a:spcPct val="0"/>
        </a:spcAft>
        <a:buFont typeface="Arial" panose="020B0604020202020204" pitchFamily="34" charset="0"/>
        <a:buChar char="–"/>
        <a:defRPr sz="10500" kern="1200">
          <a:solidFill>
            <a:schemeClr val="tx1"/>
          </a:solidFill>
          <a:latin typeface="+mn-lt"/>
          <a:ea typeface="ＭＳ Ｐゴシック" charset="-128"/>
          <a:cs typeface="ＭＳ Ｐゴシック" charset="-128"/>
        </a:defRPr>
      </a:lvl4pPr>
      <a:lvl5pPr marL="10815638" indent="-1201738" algn="l" defTabSz="2403475" rtl="0" eaLnBrk="1" fontAlgn="base" hangingPunct="1">
        <a:spcBef>
          <a:spcPct val="20000"/>
        </a:spcBef>
        <a:spcAft>
          <a:spcPct val="0"/>
        </a:spcAft>
        <a:buFont typeface="Arial" panose="020B0604020202020204" pitchFamily="34" charset="0"/>
        <a:buChar char="»"/>
        <a:defRPr sz="10500" kern="1200">
          <a:solidFill>
            <a:schemeClr val="tx1"/>
          </a:solidFill>
          <a:latin typeface="+mn-lt"/>
          <a:ea typeface="ＭＳ Ｐゴシック" charset="-128"/>
          <a:cs typeface="ＭＳ Ｐゴシック" charset="-128"/>
        </a:defRPr>
      </a:lvl5pPr>
      <a:lvl6pPr marL="13219504" indent="-1201773" algn="l" defTabSz="2403546" rtl="0" eaLnBrk="1" latinLnBrk="0" hangingPunct="1">
        <a:spcBef>
          <a:spcPct val="20000"/>
        </a:spcBef>
        <a:buFont typeface="Arial"/>
        <a:buChar char="•"/>
        <a:defRPr sz="10500" kern="1200">
          <a:solidFill>
            <a:schemeClr val="tx1"/>
          </a:solidFill>
          <a:latin typeface="+mn-lt"/>
          <a:ea typeface="+mn-ea"/>
          <a:cs typeface="+mn-cs"/>
        </a:defRPr>
      </a:lvl6pPr>
      <a:lvl7pPr marL="15623050" indent="-1201773" algn="l" defTabSz="2403546" rtl="0" eaLnBrk="1" latinLnBrk="0" hangingPunct="1">
        <a:spcBef>
          <a:spcPct val="20000"/>
        </a:spcBef>
        <a:buFont typeface="Arial"/>
        <a:buChar char="•"/>
        <a:defRPr sz="10500" kern="1200">
          <a:solidFill>
            <a:schemeClr val="tx1"/>
          </a:solidFill>
          <a:latin typeface="+mn-lt"/>
          <a:ea typeface="+mn-ea"/>
          <a:cs typeface="+mn-cs"/>
        </a:defRPr>
      </a:lvl7pPr>
      <a:lvl8pPr marL="18026596" indent="-1201773" algn="l" defTabSz="2403546" rtl="0" eaLnBrk="1" latinLnBrk="0" hangingPunct="1">
        <a:spcBef>
          <a:spcPct val="20000"/>
        </a:spcBef>
        <a:buFont typeface="Arial"/>
        <a:buChar char="•"/>
        <a:defRPr sz="10500" kern="1200">
          <a:solidFill>
            <a:schemeClr val="tx1"/>
          </a:solidFill>
          <a:latin typeface="+mn-lt"/>
          <a:ea typeface="+mn-ea"/>
          <a:cs typeface="+mn-cs"/>
        </a:defRPr>
      </a:lvl8pPr>
      <a:lvl9pPr marL="20430142" indent="-1201773" algn="l" defTabSz="2403546" rtl="0" eaLnBrk="1" latinLnBrk="0" hangingPunct="1">
        <a:spcBef>
          <a:spcPct val="20000"/>
        </a:spcBef>
        <a:buFont typeface="Arial"/>
        <a:buChar char="•"/>
        <a:defRPr sz="10500" kern="1200">
          <a:solidFill>
            <a:schemeClr val="tx1"/>
          </a:solidFill>
          <a:latin typeface="+mn-lt"/>
          <a:ea typeface="+mn-ea"/>
          <a:cs typeface="+mn-cs"/>
        </a:defRPr>
      </a:lvl9pPr>
    </p:bodyStyle>
    <p:other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6.jpg"/><Relationship Id="rId39" Type="http://schemas.openxmlformats.org/officeDocument/2006/relationships/image" Target="../media/image22.jpg"/><Relationship Id="rId34" Type="http://schemas.openxmlformats.org/officeDocument/2006/relationships/image" Target="../media/image19.jpg"/><Relationship Id="rId42" Type="http://schemas.openxmlformats.org/officeDocument/2006/relationships/image" Target="../media/image25.png"/><Relationship Id="rId47" Type="http://schemas.openxmlformats.org/officeDocument/2006/relationships/image" Target="../media/image31.png"/><Relationship Id="rId50" Type="http://schemas.openxmlformats.org/officeDocument/2006/relationships/customXml" Target="../ink/ink2.xml"/><Relationship Id="rId55" Type="http://schemas.openxmlformats.org/officeDocument/2006/relationships/customXml" Target="../ink/ink4.xml"/><Relationship Id="rId7"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image" Target="../media/image14.jpg"/><Relationship Id="rId11" Type="http://schemas.openxmlformats.org/officeDocument/2006/relationships/image" Target="../media/image10.png"/><Relationship Id="rId32" Type="http://schemas.openxmlformats.org/officeDocument/2006/relationships/image" Target="../media/image26.png"/><Relationship Id="rId37" Type="http://schemas.openxmlformats.org/officeDocument/2006/relationships/image" Target="../media/image20.png"/><Relationship Id="rId40" Type="http://schemas.openxmlformats.org/officeDocument/2006/relationships/image" Target="../media/image23.jpg"/><Relationship Id="rId45" Type="http://schemas.openxmlformats.org/officeDocument/2006/relationships/image" Target="../media/image29.png"/><Relationship Id="rId53" Type="http://schemas.openxmlformats.org/officeDocument/2006/relationships/customXml" Target="../ink/ink3.xml"/><Relationship Id="rId58" Type="http://schemas.openxmlformats.org/officeDocument/2006/relationships/image" Target="../media/image34.jpeg"/><Relationship Id="rId5" Type="http://schemas.openxmlformats.org/officeDocument/2006/relationships/image" Target="../media/image4.jpg"/><Relationship Id="rId15" Type="http://schemas.openxmlformats.org/officeDocument/2006/relationships/image" Target="../media/image13.jpg"/><Relationship Id="rId36" Type="http://schemas.openxmlformats.org/officeDocument/2006/relationships/chart" Target="../charts/chart3.xml"/><Relationship Id="rId49" Type="http://schemas.openxmlformats.org/officeDocument/2006/relationships/chart" Target="../charts/chart4.xml"/><Relationship Id="rId57" Type="http://schemas.openxmlformats.org/officeDocument/2006/relationships/image" Target="../media/image33.png"/><Relationship Id="rId61" Type="http://schemas.openxmlformats.org/officeDocument/2006/relationships/image" Target="../media/image39.png"/><Relationship Id="rId10" Type="http://schemas.openxmlformats.org/officeDocument/2006/relationships/image" Target="../media/image9.jpg"/><Relationship Id="rId19" Type="http://schemas.openxmlformats.org/officeDocument/2006/relationships/image" Target="../media/image17.png"/><Relationship Id="rId44" Type="http://schemas.openxmlformats.org/officeDocument/2006/relationships/image" Target="../media/image28.png"/><Relationship Id="rId52" Type="http://schemas.openxmlformats.org/officeDocument/2006/relationships/image" Target="../media/image34.png"/><Relationship Id="rId60" Type="http://schemas.openxmlformats.org/officeDocument/2006/relationships/image" Target="../media/image38.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chart" Target="../charts/chart1.xml"/><Relationship Id="rId35" Type="http://schemas.openxmlformats.org/officeDocument/2006/relationships/chart" Target="../charts/chart2.xml"/><Relationship Id="rId43" Type="http://schemas.openxmlformats.org/officeDocument/2006/relationships/image" Target="../media/image27.png"/><Relationship Id="rId48" Type="http://schemas.openxmlformats.org/officeDocument/2006/relationships/image" Target="../media/image32.png"/><Relationship Id="rId56" Type="http://schemas.openxmlformats.org/officeDocument/2006/relationships/image" Target="../media/image36.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svg"/><Relationship Id="rId17" Type="http://schemas.openxmlformats.org/officeDocument/2006/relationships/image" Target="../media/image15.jpg"/><Relationship Id="rId33" Type="http://schemas.openxmlformats.org/officeDocument/2006/relationships/image" Target="../media/image18.jpg"/><Relationship Id="rId38" Type="http://schemas.openxmlformats.org/officeDocument/2006/relationships/image" Target="../media/image21.jpg"/><Relationship Id="rId46" Type="http://schemas.openxmlformats.org/officeDocument/2006/relationships/image" Target="../media/image30.png"/><Relationship Id="rId59" Type="http://schemas.openxmlformats.org/officeDocument/2006/relationships/image" Target="../media/image37.png"/><Relationship Id="rId20" Type="http://schemas.openxmlformats.org/officeDocument/2006/relationships/customXml" Target="../ink/ink1.xml"/><Relationship Id="rId41" Type="http://schemas.openxmlformats.org/officeDocument/2006/relationships/image" Target="../media/image24.jpg"/><Relationship Id="rId54"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2">
            <a:extLst>
              <a:ext uri="{FF2B5EF4-FFF2-40B4-BE49-F238E27FC236}">
                <a16:creationId xmlns:a16="http://schemas.microsoft.com/office/drawing/2014/main" id="{9E09CB45-310D-4279-8E65-99703125733D}"/>
              </a:ext>
            </a:extLst>
          </p:cNvPr>
          <p:cNvSpPr txBox="1">
            <a:spLocks noChangeArrowheads="1"/>
          </p:cNvSpPr>
          <p:nvPr/>
        </p:nvSpPr>
        <p:spPr bwMode="auto">
          <a:xfrm>
            <a:off x="10092880" y="-123994"/>
            <a:ext cx="32803996" cy="421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64008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ts val="1200"/>
              </a:spcBef>
            </a:pPr>
            <a:r>
              <a:rPr lang="en-CA" altLang="en-US" sz="5600" b="1" dirty="0">
                <a:solidFill>
                  <a:srgbClr val="006231"/>
                </a:solidFill>
                <a:cs typeface="Arial" panose="020B0604020202020204" pitchFamily="34" charset="0"/>
              </a:rPr>
              <a:t>CNN-based Deep Learning-Enabled Tool for Winter Roadway Condition Monitoring</a:t>
            </a:r>
          </a:p>
          <a:p>
            <a:pPr algn="ctr" eaLnBrk="1" hangingPunct="1">
              <a:spcBef>
                <a:spcPts val="1200"/>
              </a:spcBef>
            </a:pPr>
            <a:r>
              <a:rPr lang="en-US" altLang="en-US" sz="4000" dirty="0">
                <a:solidFill>
                  <a:srgbClr val="006231"/>
                </a:solidFill>
                <a:cs typeface="Arial" panose="020B0604020202020204" pitchFamily="34" charset="0"/>
              </a:rPr>
              <a:t>Yong Lee¹, </a:t>
            </a:r>
            <a:r>
              <a:rPr lang="en-US" altLang="en-US" sz="4000" dirty="0" err="1">
                <a:solidFill>
                  <a:srgbClr val="006231"/>
                </a:solidFill>
                <a:cs typeface="Arial" panose="020B0604020202020204" pitchFamily="34" charset="0"/>
              </a:rPr>
              <a:t>Mingjian</a:t>
            </a:r>
            <a:r>
              <a:rPr lang="en-US" altLang="en-US" sz="4000" dirty="0">
                <a:solidFill>
                  <a:srgbClr val="006231"/>
                </a:solidFill>
                <a:cs typeface="Arial" panose="020B0604020202020204" pitchFamily="34" charset="0"/>
              </a:rPr>
              <a:t> Wu², Tae J. Kwon³</a:t>
            </a:r>
            <a:endParaRPr lang="fr-CA" altLang="en-US" sz="4000" baseline="30000" dirty="0">
              <a:solidFill>
                <a:srgbClr val="006231"/>
              </a:solidFill>
              <a:cs typeface="Arial" panose="020B0604020202020204" pitchFamily="34" charset="0"/>
            </a:endParaRPr>
          </a:p>
          <a:p>
            <a:pPr algn="ctr" eaLnBrk="1" hangingPunct="1">
              <a:spcBef>
                <a:spcPts val="1200"/>
              </a:spcBef>
            </a:pPr>
            <a:r>
              <a:rPr lang="en-US" altLang="en-US" sz="2600" dirty="0">
                <a:solidFill>
                  <a:srgbClr val="006231"/>
                </a:solidFill>
                <a:cs typeface="Arial" panose="020B0604020202020204" pitchFamily="34" charset="0"/>
              </a:rPr>
              <a:t>¹Dean’s Research Awards Student, ²Graduate Research Assistant, ³Asscoiate Professor</a:t>
            </a:r>
          </a:p>
          <a:p>
            <a:pPr algn="ctr" eaLnBrk="1" hangingPunct="1">
              <a:spcBef>
                <a:spcPts val="1200"/>
              </a:spcBef>
            </a:pPr>
            <a:r>
              <a:rPr lang="en-CA" altLang="en-US" sz="2600" dirty="0">
                <a:solidFill>
                  <a:srgbClr val="006231"/>
                </a:solidFill>
                <a:cs typeface="Arial" panose="020B0604020202020204" pitchFamily="34" charset="0"/>
              </a:rPr>
              <a:t>¹Department of Electrical and Computer Engineering &amp; ²,³Department of Civil and Environmental Engineering, University of Alberta, Edmonton, AB, Canada, T6G 2W2</a:t>
            </a:r>
            <a:endParaRPr lang="en-AU" altLang="en-US" sz="2600" dirty="0">
              <a:solidFill>
                <a:srgbClr val="006231"/>
              </a:solidFill>
              <a:cs typeface="Arial" panose="020B0604020202020204" pitchFamily="34" charset="0"/>
            </a:endParaRPr>
          </a:p>
          <a:p>
            <a:pPr algn="ctr" eaLnBrk="1" hangingPunct="1">
              <a:spcBef>
                <a:spcPts val="1200"/>
              </a:spcBef>
            </a:pPr>
            <a:endParaRPr lang="en-AU" altLang="en-US" sz="4000" dirty="0">
              <a:solidFill>
                <a:srgbClr val="006231"/>
              </a:solidFill>
              <a:latin typeface="Calibri" panose="020F0502020204030204" pitchFamily="34" charset="0"/>
            </a:endParaRPr>
          </a:p>
        </p:txBody>
      </p:sp>
      <p:grpSp>
        <p:nvGrpSpPr>
          <p:cNvPr id="37" name="Group 36">
            <a:extLst>
              <a:ext uri="{FF2B5EF4-FFF2-40B4-BE49-F238E27FC236}">
                <a16:creationId xmlns:a16="http://schemas.microsoft.com/office/drawing/2014/main" id="{9C5A5FEC-BEA6-A1EF-1C8B-D9D1A94CE8C8}"/>
              </a:ext>
            </a:extLst>
          </p:cNvPr>
          <p:cNvGrpSpPr/>
          <p:nvPr/>
        </p:nvGrpSpPr>
        <p:grpSpPr>
          <a:xfrm>
            <a:off x="712345" y="4366644"/>
            <a:ext cx="15120000" cy="18693741"/>
            <a:chOff x="712345" y="4366644"/>
            <a:chExt cx="15120000" cy="18693741"/>
          </a:xfrm>
        </p:grpSpPr>
        <p:sp>
          <p:nvSpPr>
            <p:cNvPr id="32" name="TextBox 35">
              <a:extLst>
                <a:ext uri="{FF2B5EF4-FFF2-40B4-BE49-F238E27FC236}">
                  <a16:creationId xmlns:a16="http://schemas.microsoft.com/office/drawing/2014/main" id="{42ACA066-B90F-4A64-BA8D-6C12E1011366}"/>
                </a:ext>
              </a:extLst>
            </p:cNvPr>
            <p:cNvSpPr txBox="1">
              <a:spLocks noChangeArrowheads="1"/>
            </p:cNvSpPr>
            <p:nvPr/>
          </p:nvSpPr>
          <p:spPr bwMode="auto">
            <a:xfrm>
              <a:off x="712345" y="4382428"/>
              <a:ext cx="15120000" cy="18677957"/>
            </a:xfrm>
            <a:prstGeom prst="rect">
              <a:avLst/>
            </a:prstGeom>
            <a:noFill/>
            <a:ln w="12700">
              <a:solidFill>
                <a:srgbClr val="006231"/>
              </a:solidFill>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dirty="0">
                <a:solidFill>
                  <a:srgbClr val="006231"/>
                </a:solidFill>
                <a:cs typeface="Arial" panose="020B0604020202020204" pitchFamily="34" charset="0"/>
              </a:endParaRPr>
            </a:p>
          </p:txBody>
        </p:sp>
        <p:sp>
          <p:nvSpPr>
            <p:cNvPr id="33" name="TextBox 35">
              <a:extLst>
                <a:ext uri="{FF2B5EF4-FFF2-40B4-BE49-F238E27FC236}">
                  <a16:creationId xmlns:a16="http://schemas.microsoft.com/office/drawing/2014/main" id="{F67502E9-CF63-4012-8B83-89CC6AAD533C}"/>
                </a:ext>
              </a:extLst>
            </p:cNvPr>
            <p:cNvSpPr txBox="1">
              <a:spLocks noChangeArrowheads="1"/>
            </p:cNvSpPr>
            <p:nvPr/>
          </p:nvSpPr>
          <p:spPr bwMode="auto">
            <a:xfrm>
              <a:off x="722599" y="4366644"/>
              <a:ext cx="15109746" cy="1662113"/>
            </a:xfrm>
            <a:prstGeom prst="rect">
              <a:avLst/>
            </a:prstGeom>
            <a:solidFill>
              <a:srgbClr val="006231"/>
            </a:solidFill>
            <a:ln w="12700" cmpd="sng">
              <a:solidFill>
                <a:srgbClr val="006231"/>
              </a:solidFill>
              <a:miter lim="800000"/>
              <a:headEnd/>
              <a:tailEnd/>
            </a:ln>
          </p:spPr>
          <p:txBody>
            <a:bodyPr wrap="square"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Introduction &amp; Background</a:t>
              </a:r>
              <a:endParaRPr lang="en-US" altLang="en-US" sz="4800" dirty="0">
                <a:solidFill>
                  <a:schemeClr val="bg1"/>
                </a:solidFill>
                <a:cs typeface="Arial" panose="020B0604020202020204" pitchFamily="34" charset="0"/>
              </a:endParaRPr>
            </a:p>
          </p:txBody>
        </p:sp>
      </p:grpSp>
      <p:grpSp>
        <p:nvGrpSpPr>
          <p:cNvPr id="35" name="Group 34">
            <a:extLst>
              <a:ext uri="{FF2B5EF4-FFF2-40B4-BE49-F238E27FC236}">
                <a16:creationId xmlns:a16="http://schemas.microsoft.com/office/drawing/2014/main" id="{00C93C64-28CA-2D55-CAD7-FEC250443946}"/>
              </a:ext>
            </a:extLst>
          </p:cNvPr>
          <p:cNvGrpSpPr/>
          <p:nvPr/>
        </p:nvGrpSpPr>
        <p:grpSpPr>
          <a:xfrm>
            <a:off x="16193935" y="4356021"/>
            <a:ext cx="15124112" cy="31283680"/>
            <a:chOff x="16193935" y="4356021"/>
            <a:chExt cx="15124112" cy="31283680"/>
          </a:xfrm>
        </p:grpSpPr>
        <p:sp>
          <p:nvSpPr>
            <p:cNvPr id="144" name="TextBox 35">
              <a:extLst>
                <a:ext uri="{FF2B5EF4-FFF2-40B4-BE49-F238E27FC236}">
                  <a16:creationId xmlns:a16="http://schemas.microsoft.com/office/drawing/2014/main" id="{EE0AFCEB-8689-4491-805F-69F5BC8A84BE}"/>
                </a:ext>
              </a:extLst>
            </p:cNvPr>
            <p:cNvSpPr txBox="1">
              <a:spLocks noChangeArrowheads="1"/>
            </p:cNvSpPr>
            <p:nvPr/>
          </p:nvSpPr>
          <p:spPr bwMode="auto">
            <a:xfrm>
              <a:off x="16198047" y="4367350"/>
              <a:ext cx="15120000" cy="31272351"/>
            </a:xfrm>
            <a:prstGeom prst="rect">
              <a:avLst/>
            </a:prstGeom>
            <a:noFill/>
            <a:ln w="12700">
              <a:solidFill>
                <a:srgbClr val="006231"/>
              </a:solidFill>
              <a:prstDash val="solid"/>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dirty="0">
                <a:cs typeface="Arial" panose="020B0604020202020204" pitchFamily="34" charset="0"/>
              </a:endParaRPr>
            </a:p>
          </p:txBody>
        </p:sp>
        <p:sp>
          <p:nvSpPr>
            <p:cNvPr id="145" name="TextBox 35">
              <a:extLst>
                <a:ext uri="{FF2B5EF4-FFF2-40B4-BE49-F238E27FC236}">
                  <a16:creationId xmlns:a16="http://schemas.microsoft.com/office/drawing/2014/main" id="{2388673B-E05A-4D91-9A85-91FC9AB23300}"/>
                </a:ext>
              </a:extLst>
            </p:cNvPr>
            <p:cNvSpPr txBox="1">
              <a:spLocks noChangeArrowheads="1"/>
            </p:cNvSpPr>
            <p:nvPr/>
          </p:nvSpPr>
          <p:spPr bwMode="auto">
            <a:xfrm>
              <a:off x="16193935" y="4356021"/>
              <a:ext cx="15120000" cy="1662113"/>
            </a:xfrm>
            <a:prstGeom prst="rect">
              <a:avLst/>
            </a:prstGeom>
            <a:solidFill>
              <a:srgbClr val="006231"/>
            </a:solidFill>
            <a:ln w="12700" cmpd="sng">
              <a:solidFill>
                <a:srgbClr val="006231"/>
              </a:solidFill>
              <a:miter lim="800000"/>
              <a:headEnd/>
              <a:tailEnd/>
            </a:ln>
          </p:spPr>
          <p:txBody>
            <a:bodyPr wrap="square"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Methodology</a:t>
              </a:r>
              <a:endParaRPr lang="en-US" altLang="en-US" sz="4800" dirty="0">
                <a:solidFill>
                  <a:schemeClr val="bg1"/>
                </a:solidFill>
                <a:cs typeface="Arial" panose="020B0604020202020204" pitchFamily="34" charset="0"/>
              </a:endParaRPr>
            </a:p>
          </p:txBody>
        </p:sp>
      </p:grpSp>
      <p:sp>
        <p:nvSpPr>
          <p:cNvPr id="18" name="TextBox 17">
            <a:extLst>
              <a:ext uri="{FF2B5EF4-FFF2-40B4-BE49-F238E27FC236}">
                <a16:creationId xmlns:a16="http://schemas.microsoft.com/office/drawing/2014/main" id="{C1522FBD-0041-4A1D-928D-2BBFEE80F429}"/>
              </a:ext>
            </a:extLst>
          </p:cNvPr>
          <p:cNvSpPr txBox="1"/>
          <p:nvPr/>
        </p:nvSpPr>
        <p:spPr>
          <a:xfrm>
            <a:off x="16496922" y="9018449"/>
            <a:ext cx="2138091" cy="523220"/>
          </a:xfrm>
          <a:prstGeom prst="rect">
            <a:avLst/>
          </a:prstGeom>
          <a:noFill/>
        </p:spPr>
        <p:txBody>
          <a:bodyPr wrap="square" rtlCol="0">
            <a:spAutoFit/>
          </a:bodyPr>
          <a:lstStyle/>
          <a:p>
            <a:r>
              <a:rPr lang="en-US" sz="2800" b="1" dirty="0">
                <a:solidFill>
                  <a:schemeClr val="bg1"/>
                </a:solidFill>
              </a:rPr>
              <a:t>Work Zone</a:t>
            </a:r>
          </a:p>
        </p:txBody>
      </p:sp>
      <p:grpSp>
        <p:nvGrpSpPr>
          <p:cNvPr id="36" name="Group 35">
            <a:extLst>
              <a:ext uri="{FF2B5EF4-FFF2-40B4-BE49-F238E27FC236}">
                <a16:creationId xmlns:a16="http://schemas.microsoft.com/office/drawing/2014/main" id="{F07CF492-2769-386C-4DA7-A36130B9B1CE}"/>
              </a:ext>
            </a:extLst>
          </p:cNvPr>
          <p:cNvGrpSpPr/>
          <p:nvPr/>
        </p:nvGrpSpPr>
        <p:grpSpPr>
          <a:xfrm>
            <a:off x="696673" y="23563118"/>
            <a:ext cx="15129703" cy="12076584"/>
            <a:chOff x="696673" y="23563118"/>
            <a:chExt cx="15129703" cy="12076584"/>
          </a:xfrm>
        </p:grpSpPr>
        <p:sp>
          <p:nvSpPr>
            <p:cNvPr id="77" name="TextBox 35">
              <a:extLst>
                <a:ext uri="{FF2B5EF4-FFF2-40B4-BE49-F238E27FC236}">
                  <a16:creationId xmlns:a16="http://schemas.microsoft.com/office/drawing/2014/main" id="{D7DCE53C-2432-4C9C-BAA8-C7F3F08CC2B7}"/>
                </a:ext>
              </a:extLst>
            </p:cNvPr>
            <p:cNvSpPr txBox="1">
              <a:spLocks noChangeArrowheads="1"/>
            </p:cNvSpPr>
            <p:nvPr/>
          </p:nvSpPr>
          <p:spPr bwMode="auto">
            <a:xfrm>
              <a:off x="706376" y="25122826"/>
              <a:ext cx="15120000" cy="10516876"/>
            </a:xfrm>
            <a:prstGeom prst="rect">
              <a:avLst/>
            </a:prstGeom>
            <a:noFill/>
            <a:ln w="12700">
              <a:solidFill>
                <a:srgbClr val="006231"/>
              </a:solidFill>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dirty="0">
                <a:cs typeface="Arial" panose="020B0604020202020204" pitchFamily="34" charset="0"/>
              </a:endParaRPr>
            </a:p>
          </p:txBody>
        </p:sp>
        <p:sp>
          <p:nvSpPr>
            <p:cNvPr id="78" name="TextBox 35">
              <a:extLst>
                <a:ext uri="{FF2B5EF4-FFF2-40B4-BE49-F238E27FC236}">
                  <a16:creationId xmlns:a16="http://schemas.microsoft.com/office/drawing/2014/main" id="{E325E074-EEF6-41A8-89B6-6A40E03309BC}"/>
                </a:ext>
              </a:extLst>
            </p:cNvPr>
            <p:cNvSpPr txBox="1">
              <a:spLocks noChangeArrowheads="1"/>
            </p:cNvSpPr>
            <p:nvPr/>
          </p:nvSpPr>
          <p:spPr bwMode="auto">
            <a:xfrm>
              <a:off x="696673" y="23563118"/>
              <a:ext cx="15129703" cy="1662113"/>
            </a:xfrm>
            <a:prstGeom prst="rect">
              <a:avLst/>
            </a:prstGeom>
            <a:solidFill>
              <a:srgbClr val="006231"/>
            </a:solidFill>
            <a:ln w="12700" cmpd="sng">
              <a:solidFill>
                <a:srgbClr val="006231"/>
              </a:solidFill>
              <a:miter lim="800000"/>
              <a:headEnd/>
              <a:tailEnd/>
            </a:ln>
          </p:spPr>
          <p:txBody>
            <a:bodyPr wrap="square"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Objectives</a:t>
              </a:r>
              <a:endParaRPr lang="en-US" altLang="en-US" sz="4800" dirty="0">
                <a:solidFill>
                  <a:schemeClr val="bg1"/>
                </a:solidFill>
                <a:cs typeface="Arial" panose="020B0604020202020204" pitchFamily="34" charset="0"/>
              </a:endParaRPr>
            </a:p>
          </p:txBody>
        </p:sp>
      </p:grpSp>
      <p:sp>
        <p:nvSpPr>
          <p:cNvPr id="3" name="Rectangle 2">
            <a:extLst>
              <a:ext uri="{FF2B5EF4-FFF2-40B4-BE49-F238E27FC236}">
                <a16:creationId xmlns:a16="http://schemas.microsoft.com/office/drawing/2014/main" id="{0745EA74-740E-4654-8E42-7A268EFA9AE8}"/>
              </a:ext>
            </a:extLst>
          </p:cNvPr>
          <p:cNvSpPr/>
          <p:nvPr/>
        </p:nvSpPr>
        <p:spPr>
          <a:xfrm>
            <a:off x="1082293" y="6341769"/>
            <a:ext cx="14699219" cy="16775554"/>
          </a:xfrm>
          <a:prstGeom prst="rect">
            <a:avLst/>
          </a:prstGeom>
        </p:spPr>
        <p:txBody>
          <a:bodyPr wrap="square">
            <a:spAutoFit/>
          </a:bodyPr>
          <a:lstStyle/>
          <a:p>
            <a:pPr algn="just">
              <a:lnSpc>
                <a:spcPct val="120000"/>
              </a:lnSpc>
            </a:pPr>
            <a:r>
              <a:rPr lang="en-CA" sz="3600" b="1" i="1" dirty="0">
                <a:solidFill>
                  <a:srgbClr val="006231"/>
                </a:solidFill>
                <a:highlight>
                  <a:srgbClr val="FFD84C"/>
                </a:highlight>
                <a:cs typeface="Arial" panose="020B0604020202020204" pitchFamily="34" charset="0"/>
              </a:rPr>
              <a:t>Introduction     </a:t>
            </a:r>
            <a:r>
              <a:rPr lang="en-CA" sz="3600" b="1" dirty="0">
                <a:solidFill>
                  <a:srgbClr val="006231"/>
                </a:solidFill>
                <a:highlight>
                  <a:srgbClr val="FFD84C"/>
                </a:highlight>
                <a:cs typeface="Arial" panose="020B0604020202020204" pitchFamily="34" charset="0"/>
              </a:rPr>
              <a:t>                                                                                      ​​</a:t>
            </a:r>
            <a:endParaRPr lang="en-CA" sz="3600" b="1" i="1" dirty="0">
              <a:solidFill>
                <a:srgbClr val="006231"/>
              </a:solidFill>
              <a:highlight>
                <a:srgbClr val="FFD84C"/>
              </a:highlight>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algn="just" eaLnBrk="1" hangingPunct="1">
              <a:lnSpc>
                <a:spcPct val="120000"/>
              </a:lnSpc>
            </a:pPr>
            <a:endParaRPr lang="en-CA" sz="2800" dirty="0">
              <a:solidFill>
                <a:srgbClr val="006231"/>
              </a:solidFill>
              <a:cs typeface="Arial" panose="020B0604020202020204" pitchFamily="34" charset="0"/>
            </a:endParaRPr>
          </a:p>
          <a:p>
            <a:pPr algn="just" eaLnBrk="1" hangingPunct="1">
              <a:lnSpc>
                <a:spcPct val="120000"/>
              </a:lnSpc>
            </a:pPr>
            <a:endParaRPr lang="en-CA" sz="14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r>
              <a:rPr lang="en-CA" sz="2800" dirty="0">
                <a:solidFill>
                  <a:srgbClr val="006231"/>
                </a:solidFill>
                <a:cs typeface="Arial" panose="020B0604020202020204" pitchFamily="34" charset="0"/>
              </a:rPr>
              <a:t>Winter challenges road safety and mobility with snow and ice, necessitating effective maintenance strategies. While Road Weather Information Systems (RWIS) equipped with cameras have improved the monitoring of road conditions, the manual analysis of Road Surface Conditions (RSC) captured by these cameras is still time-inefficient and labour-intensive.</a:t>
            </a: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algn="just" eaLnBrk="1" hangingPunct="1">
              <a:lnSpc>
                <a:spcPct val="120000"/>
              </a:lnSpc>
            </a:pPr>
            <a:endParaRPr lang="en-CA" sz="2800" dirty="0">
              <a:solidFill>
                <a:srgbClr val="006231"/>
              </a:solidFill>
              <a:cs typeface="Arial" panose="020B0604020202020204" pitchFamily="34" charset="0"/>
            </a:endParaRPr>
          </a:p>
          <a:p>
            <a:pPr algn="just" eaLnBrk="1" hangingPunct="1">
              <a:lnSpc>
                <a:spcPct val="120000"/>
              </a:lnSpc>
            </a:pPr>
            <a:endParaRPr lang="en-CA" sz="3600" b="1" dirty="0">
              <a:solidFill>
                <a:srgbClr val="006231"/>
              </a:solidFill>
              <a:cs typeface="Arial" panose="020B0604020202020204" pitchFamily="34" charset="0"/>
            </a:endParaRPr>
          </a:p>
          <a:p>
            <a:pPr algn="just" eaLnBrk="1" hangingPunct="1">
              <a:lnSpc>
                <a:spcPct val="120000"/>
              </a:lnSpc>
            </a:pPr>
            <a:r>
              <a:rPr lang="en-CA" sz="3600" b="1" i="1" dirty="0">
                <a:solidFill>
                  <a:srgbClr val="006231"/>
                </a:solidFill>
                <a:highlight>
                  <a:srgbClr val="FFD84C"/>
                </a:highlight>
                <a:cs typeface="Arial" panose="020B0604020202020204" pitchFamily="34" charset="0"/>
              </a:rPr>
              <a:t>Background     </a:t>
            </a:r>
            <a:r>
              <a:rPr lang="en-CA" sz="3600" b="1" dirty="0">
                <a:solidFill>
                  <a:srgbClr val="006231"/>
                </a:solidFill>
                <a:highlight>
                  <a:srgbClr val="FFD84C"/>
                </a:highlight>
                <a:cs typeface="Arial" panose="020B0604020202020204" pitchFamily="34" charset="0"/>
              </a:rPr>
              <a:t>                                                                                    ​  ​​</a:t>
            </a: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endParaRPr lang="en-CA" sz="2800" dirty="0">
              <a:solidFill>
                <a:srgbClr val="006231"/>
              </a:solidFill>
              <a:cs typeface="Arial" panose="020B0604020202020204" pitchFamily="34" charset="0"/>
            </a:endParaRPr>
          </a:p>
          <a:p>
            <a:pPr algn="just" eaLnBrk="1" hangingPunct="1">
              <a:lnSpc>
                <a:spcPct val="120000"/>
              </a:lnSpc>
            </a:pPr>
            <a:endParaRPr lang="en-CA" sz="2800" dirty="0">
              <a:solidFill>
                <a:srgbClr val="006231"/>
              </a:solidFill>
              <a:cs typeface="Arial" panose="020B0604020202020204" pitchFamily="34" charset="0"/>
            </a:endParaRPr>
          </a:p>
          <a:p>
            <a:pPr algn="just" eaLnBrk="1" hangingPunct="1">
              <a:lnSpc>
                <a:spcPct val="120000"/>
              </a:lnSpc>
            </a:pPr>
            <a:endParaRPr lang="en-CA" sz="2800" dirty="0">
              <a:solidFill>
                <a:srgbClr val="006231"/>
              </a:solidFill>
              <a:cs typeface="Arial" panose="020B0604020202020204" pitchFamily="34" charset="0"/>
            </a:endParaRPr>
          </a:p>
          <a:p>
            <a:pPr marL="457200" indent="-457200" algn="just" eaLnBrk="1" hangingPunct="1">
              <a:lnSpc>
                <a:spcPct val="120000"/>
              </a:lnSpc>
              <a:buFont typeface="Wingdings" panose="05000000000000000000" pitchFamily="2" charset="2"/>
              <a:buChar char="v"/>
            </a:pPr>
            <a:r>
              <a:rPr lang="en-CA" sz="2800" dirty="0">
                <a:solidFill>
                  <a:srgbClr val="006231"/>
                </a:solidFill>
                <a:cs typeface="Arial" panose="020B0604020202020204" pitchFamily="34" charset="0"/>
              </a:rPr>
              <a:t>Advances in artificial intelligence and computer vision allow for the automated monitoring of RSC through RWIS image analysis. This enables real-time monitoring and reduces labor costs, which are vital for improving road safety and efficiency during winter.</a:t>
            </a:r>
            <a:endParaRPr lang="en-GB" sz="2800" dirty="0">
              <a:solidFill>
                <a:srgbClr val="006231"/>
              </a:solidFill>
              <a:cs typeface="Arial" panose="020B0604020202020204" pitchFamily="34" charset="0"/>
            </a:endParaRPr>
          </a:p>
        </p:txBody>
      </p:sp>
      <p:sp>
        <p:nvSpPr>
          <p:cNvPr id="95" name="TextBox 94">
            <a:extLst>
              <a:ext uri="{FF2B5EF4-FFF2-40B4-BE49-F238E27FC236}">
                <a16:creationId xmlns:a16="http://schemas.microsoft.com/office/drawing/2014/main" id="{036A7AC1-CDB2-4D50-80E0-23D13AE30778}"/>
              </a:ext>
            </a:extLst>
          </p:cNvPr>
          <p:cNvSpPr txBox="1"/>
          <p:nvPr/>
        </p:nvSpPr>
        <p:spPr>
          <a:xfrm>
            <a:off x="980975" y="32457803"/>
            <a:ext cx="1814852" cy="523220"/>
          </a:xfrm>
          <a:prstGeom prst="rect">
            <a:avLst/>
          </a:prstGeom>
          <a:noFill/>
        </p:spPr>
        <p:txBody>
          <a:bodyPr wrap="square" rtlCol="0">
            <a:spAutoFit/>
          </a:bodyPr>
          <a:lstStyle/>
          <a:p>
            <a:r>
              <a:rPr lang="en-US" sz="2800" b="1" dirty="0">
                <a:solidFill>
                  <a:schemeClr val="bg1"/>
                </a:solidFill>
              </a:rPr>
              <a:t>Highway</a:t>
            </a:r>
          </a:p>
        </p:txBody>
      </p:sp>
      <p:sp>
        <p:nvSpPr>
          <p:cNvPr id="97" name="TextBox 96">
            <a:extLst>
              <a:ext uri="{FF2B5EF4-FFF2-40B4-BE49-F238E27FC236}">
                <a16:creationId xmlns:a16="http://schemas.microsoft.com/office/drawing/2014/main" id="{D2CE31FC-B8E0-46D0-B181-496AE51B9DCB}"/>
              </a:ext>
            </a:extLst>
          </p:cNvPr>
          <p:cNvSpPr txBox="1"/>
          <p:nvPr/>
        </p:nvSpPr>
        <p:spPr>
          <a:xfrm>
            <a:off x="5330735" y="32457803"/>
            <a:ext cx="2319233" cy="523220"/>
          </a:xfrm>
          <a:prstGeom prst="rect">
            <a:avLst/>
          </a:prstGeom>
          <a:noFill/>
        </p:spPr>
        <p:txBody>
          <a:bodyPr wrap="square" rtlCol="0">
            <a:spAutoFit/>
          </a:bodyPr>
          <a:lstStyle/>
          <a:p>
            <a:r>
              <a:rPr lang="en-US" sz="2800" b="1" dirty="0">
                <a:solidFill>
                  <a:schemeClr val="bg1"/>
                </a:solidFill>
              </a:rPr>
              <a:t>Residential</a:t>
            </a:r>
          </a:p>
        </p:txBody>
      </p:sp>
      <p:sp>
        <p:nvSpPr>
          <p:cNvPr id="154" name="TextBox 23">
            <a:extLst>
              <a:ext uri="{FF2B5EF4-FFF2-40B4-BE49-F238E27FC236}">
                <a16:creationId xmlns:a16="http://schemas.microsoft.com/office/drawing/2014/main" id="{E2AAF781-600F-4BBD-9E76-AB3294F3FFA3}"/>
              </a:ext>
            </a:extLst>
          </p:cNvPr>
          <p:cNvSpPr txBox="1">
            <a:spLocks noChangeArrowheads="1"/>
          </p:cNvSpPr>
          <p:nvPr/>
        </p:nvSpPr>
        <p:spPr bwMode="auto">
          <a:xfrm>
            <a:off x="16684823" y="6347989"/>
            <a:ext cx="143980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en-US" sz="3600" b="1" i="1" dirty="0">
                <a:solidFill>
                  <a:srgbClr val="006231"/>
                </a:solidFill>
                <a:highlight>
                  <a:srgbClr val="FFD84C"/>
                </a:highlight>
                <a:cs typeface="Arial" panose="020B0604020202020204" pitchFamily="34" charset="0"/>
              </a:rPr>
              <a:t>Study Area &amp; Data Collection                                                              </a:t>
            </a:r>
            <a:r>
              <a:rPr lang="en-CA" sz="3600" b="1" dirty="0">
                <a:solidFill>
                  <a:srgbClr val="006231"/>
                </a:solidFill>
                <a:highlight>
                  <a:srgbClr val="FFD84C"/>
                </a:highlight>
                <a:cs typeface="Arial" panose="020B0604020202020204" pitchFamily="34" charset="0"/>
              </a:rPr>
              <a:t> ​</a:t>
            </a:r>
            <a:r>
              <a:rPr lang="en-US" altLang="en-US" sz="3600" b="1" i="1" dirty="0">
                <a:solidFill>
                  <a:srgbClr val="006231"/>
                </a:solidFill>
                <a:highlight>
                  <a:srgbClr val="FFD84C"/>
                </a:highlight>
                <a:cs typeface="Arial" panose="020B0604020202020204" pitchFamily="34" charset="0"/>
              </a:rPr>
              <a:t>                         </a:t>
            </a:r>
          </a:p>
        </p:txBody>
      </p:sp>
      <p:grpSp>
        <p:nvGrpSpPr>
          <p:cNvPr id="38" name="Group 37">
            <a:extLst>
              <a:ext uri="{FF2B5EF4-FFF2-40B4-BE49-F238E27FC236}">
                <a16:creationId xmlns:a16="http://schemas.microsoft.com/office/drawing/2014/main" id="{DB0944EA-B908-7111-17B1-455D906D4307}"/>
              </a:ext>
            </a:extLst>
          </p:cNvPr>
          <p:cNvGrpSpPr/>
          <p:nvPr/>
        </p:nvGrpSpPr>
        <p:grpSpPr>
          <a:xfrm>
            <a:off x="31716455" y="24232002"/>
            <a:ext cx="15120000" cy="5137483"/>
            <a:chOff x="31716455" y="24232002"/>
            <a:chExt cx="15120000" cy="5137483"/>
          </a:xfrm>
        </p:grpSpPr>
        <p:sp>
          <p:nvSpPr>
            <p:cNvPr id="212" name="TextBox 35">
              <a:extLst>
                <a:ext uri="{FF2B5EF4-FFF2-40B4-BE49-F238E27FC236}">
                  <a16:creationId xmlns:a16="http://schemas.microsoft.com/office/drawing/2014/main" id="{4DD9EBF2-8710-451B-8CEC-BE1335DBB7FB}"/>
                </a:ext>
              </a:extLst>
            </p:cNvPr>
            <p:cNvSpPr txBox="1">
              <a:spLocks noChangeArrowheads="1"/>
            </p:cNvSpPr>
            <p:nvPr/>
          </p:nvSpPr>
          <p:spPr bwMode="auto">
            <a:xfrm>
              <a:off x="31716455" y="24232004"/>
              <a:ext cx="15120000" cy="5137481"/>
            </a:xfrm>
            <a:prstGeom prst="rect">
              <a:avLst/>
            </a:prstGeom>
            <a:noFill/>
            <a:ln w="12700">
              <a:solidFill>
                <a:srgbClr val="006231"/>
              </a:solidFill>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dirty="0">
                <a:cs typeface="Arial" panose="020B0604020202020204" pitchFamily="34" charset="0"/>
              </a:endParaRPr>
            </a:p>
          </p:txBody>
        </p:sp>
        <p:sp>
          <p:nvSpPr>
            <p:cNvPr id="213" name="TextBox 35">
              <a:extLst>
                <a:ext uri="{FF2B5EF4-FFF2-40B4-BE49-F238E27FC236}">
                  <a16:creationId xmlns:a16="http://schemas.microsoft.com/office/drawing/2014/main" id="{19DB9CA0-62F6-4B51-8F5F-1A61125B9FF3}"/>
                </a:ext>
              </a:extLst>
            </p:cNvPr>
            <p:cNvSpPr txBox="1">
              <a:spLocks noChangeArrowheads="1"/>
            </p:cNvSpPr>
            <p:nvPr/>
          </p:nvSpPr>
          <p:spPr bwMode="auto">
            <a:xfrm>
              <a:off x="31716455" y="24232002"/>
              <a:ext cx="15120000" cy="1662113"/>
            </a:xfrm>
            <a:prstGeom prst="rect">
              <a:avLst/>
            </a:prstGeom>
            <a:solidFill>
              <a:srgbClr val="006231"/>
            </a:solidFill>
            <a:ln w="12700" cmpd="sng">
              <a:solidFill>
                <a:srgbClr val="006231"/>
              </a:solidFill>
              <a:miter lim="800000"/>
              <a:headEnd/>
              <a:tailEnd/>
            </a:ln>
          </p:spPr>
          <p:txBody>
            <a:bodyPr wrap="square"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Conclusions</a:t>
              </a:r>
              <a:endParaRPr lang="en-US" altLang="en-US" sz="4800" dirty="0">
                <a:solidFill>
                  <a:schemeClr val="bg1"/>
                </a:solidFill>
                <a:cs typeface="Arial" panose="020B0604020202020204" pitchFamily="34" charset="0"/>
              </a:endParaRPr>
            </a:p>
          </p:txBody>
        </p:sp>
      </p:grpSp>
      <p:sp>
        <p:nvSpPr>
          <p:cNvPr id="214" name="TextBox 40">
            <a:extLst>
              <a:ext uri="{FF2B5EF4-FFF2-40B4-BE49-F238E27FC236}">
                <a16:creationId xmlns:a16="http://schemas.microsoft.com/office/drawing/2014/main" id="{6F0D55FC-125F-4CBB-BA34-9B76B3BC3A56}"/>
              </a:ext>
            </a:extLst>
          </p:cNvPr>
          <p:cNvSpPr txBox="1">
            <a:spLocks noChangeArrowheads="1"/>
          </p:cNvSpPr>
          <p:nvPr/>
        </p:nvSpPr>
        <p:spPr bwMode="auto">
          <a:xfrm>
            <a:off x="31861038" y="26178305"/>
            <a:ext cx="14655659" cy="316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marL="457200" indent="-457200" algn="just" eaLnBrk="1" hangingPunct="1">
              <a:lnSpc>
                <a:spcPct val="120000"/>
              </a:lnSpc>
              <a:buFont typeface="Wingdings" panose="05000000000000000000" pitchFamily="2" charset="2"/>
              <a:buChar char="v"/>
            </a:pPr>
            <a:r>
              <a:rPr lang="en-CA" altLang="en-US" sz="2800" dirty="0">
                <a:solidFill>
                  <a:srgbClr val="006231"/>
                </a:solidFill>
                <a:cs typeface="Arial" panose="020B0604020202020204" pitchFamily="34" charset="0"/>
              </a:rPr>
              <a:t>A CNN-based deep learning model was developed to automate RSC recognition from stationary RWIS images, demonstrating high accuracy in training and validation. Its success not only proves its precision in identifying RSC but also showcases its potential in advancing towards a pseudo-real-time road condition monitoring system, offering significant cost and labor reductions in road safety operations.</a:t>
            </a:r>
            <a:endParaRPr lang="en-GB" altLang="en-US" sz="2800" dirty="0">
              <a:solidFill>
                <a:srgbClr val="006231"/>
              </a:solidFill>
              <a:cs typeface="Arial" panose="020B0604020202020204" pitchFamily="34" charset="0"/>
            </a:endParaRPr>
          </a:p>
        </p:txBody>
      </p:sp>
      <p:grpSp>
        <p:nvGrpSpPr>
          <p:cNvPr id="34" name="Group 33">
            <a:extLst>
              <a:ext uri="{FF2B5EF4-FFF2-40B4-BE49-F238E27FC236}">
                <a16:creationId xmlns:a16="http://schemas.microsoft.com/office/drawing/2014/main" id="{B98D4541-1BF2-1838-5D6B-2F256D061108}"/>
              </a:ext>
            </a:extLst>
          </p:cNvPr>
          <p:cNvGrpSpPr/>
          <p:nvPr/>
        </p:nvGrpSpPr>
        <p:grpSpPr>
          <a:xfrm>
            <a:off x="31711404" y="4367350"/>
            <a:ext cx="15125051" cy="19598717"/>
            <a:chOff x="31711404" y="4367350"/>
            <a:chExt cx="15125051" cy="19598717"/>
          </a:xfrm>
        </p:grpSpPr>
        <p:sp>
          <p:nvSpPr>
            <p:cNvPr id="319" name="TextBox 35">
              <a:extLst>
                <a:ext uri="{FF2B5EF4-FFF2-40B4-BE49-F238E27FC236}">
                  <a16:creationId xmlns:a16="http://schemas.microsoft.com/office/drawing/2014/main" id="{23551DEF-8910-4C80-A226-E8DB1A9CC34E}"/>
                </a:ext>
              </a:extLst>
            </p:cNvPr>
            <p:cNvSpPr txBox="1">
              <a:spLocks noChangeArrowheads="1"/>
            </p:cNvSpPr>
            <p:nvPr/>
          </p:nvSpPr>
          <p:spPr bwMode="auto">
            <a:xfrm>
              <a:off x="31711404" y="4382428"/>
              <a:ext cx="15125051" cy="19583639"/>
            </a:xfrm>
            <a:prstGeom prst="rect">
              <a:avLst/>
            </a:prstGeom>
            <a:noFill/>
            <a:ln w="12700">
              <a:solidFill>
                <a:srgbClr val="006231"/>
              </a:solidFill>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dirty="0">
                <a:cs typeface="Arial" panose="020B0604020202020204" pitchFamily="34" charset="0"/>
              </a:endParaRPr>
            </a:p>
          </p:txBody>
        </p:sp>
        <p:sp>
          <p:nvSpPr>
            <p:cNvPr id="320" name="TextBox 35">
              <a:extLst>
                <a:ext uri="{FF2B5EF4-FFF2-40B4-BE49-F238E27FC236}">
                  <a16:creationId xmlns:a16="http://schemas.microsoft.com/office/drawing/2014/main" id="{998F339D-03A3-4419-8CBA-A0950252A885}"/>
                </a:ext>
              </a:extLst>
            </p:cNvPr>
            <p:cNvSpPr txBox="1">
              <a:spLocks noChangeArrowheads="1"/>
            </p:cNvSpPr>
            <p:nvPr/>
          </p:nvSpPr>
          <p:spPr bwMode="auto">
            <a:xfrm>
              <a:off x="31716455" y="4367350"/>
              <a:ext cx="15119999" cy="1662113"/>
            </a:xfrm>
            <a:prstGeom prst="rect">
              <a:avLst/>
            </a:prstGeom>
            <a:solidFill>
              <a:srgbClr val="006231"/>
            </a:solidFill>
            <a:ln w="12700" cmpd="sng">
              <a:solidFill>
                <a:srgbClr val="006231"/>
              </a:solidFill>
              <a:miter lim="800000"/>
              <a:headEnd/>
              <a:tailEnd/>
            </a:ln>
          </p:spPr>
          <p:txBody>
            <a:bodyPr wrap="square"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Results</a:t>
              </a:r>
              <a:endParaRPr lang="en-US" altLang="en-US" sz="4800" dirty="0">
                <a:solidFill>
                  <a:schemeClr val="bg1"/>
                </a:solidFill>
                <a:cs typeface="Arial" panose="020B0604020202020204" pitchFamily="34" charset="0"/>
              </a:endParaRPr>
            </a:p>
          </p:txBody>
        </p:sp>
      </p:grpSp>
      <p:grpSp>
        <p:nvGrpSpPr>
          <p:cNvPr id="41" name="Group 40">
            <a:extLst>
              <a:ext uri="{FF2B5EF4-FFF2-40B4-BE49-F238E27FC236}">
                <a16:creationId xmlns:a16="http://schemas.microsoft.com/office/drawing/2014/main" id="{8C6593A7-85CE-9902-C277-E2F4C763F309}"/>
              </a:ext>
            </a:extLst>
          </p:cNvPr>
          <p:cNvGrpSpPr/>
          <p:nvPr/>
        </p:nvGrpSpPr>
        <p:grpSpPr>
          <a:xfrm>
            <a:off x="31716455" y="29635420"/>
            <a:ext cx="15120000" cy="6004282"/>
            <a:chOff x="31716455" y="29635420"/>
            <a:chExt cx="15120000" cy="6004282"/>
          </a:xfrm>
        </p:grpSpPr>
        <p:sp>
          <p:nvSpPr>
            <p:cNvPr id="337" name="TextBox 35">
              <a:extLst>
                <a:ext uri="{FF2B5EF4-FFF2-40B4-BE49-F238E27FC236}">
                  <a16:creationId xmlns:a16="http://schemas.microsoft.com/office/drawing/2014/main" id="{6E6A8400-B66D-4BB9-B6FB-5D1B8C2E1375}"/>
                </a:ext>
              </a:extLst>
            </p:cNvPr>
            <p:cNvSpPr txBox="1">
              <a:spLocks noChangeArrowheads="1"/>
            </p:cNvSpPr>
            <p:nvPr/>
          </p:nvSpPr>
          <p:spPr bwMode="auto">
            <a:xfrm>
              <a:off x="31716455" y="29635420"/>
              <a:ext cx="15120000" cy="6004282"/>
            </a:xfrm>
            <a:prstGeom prst="rect">
              <a:avLst/>
            </a:prstGeom>
            <a:noFill/>
            <a:ln w="12700">
              <a:solidFill>
                <a:srgbClr val="006231"/>
              </a:solidFill>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dirty="0">
                <a:cs typeface="Arial" panose="020B0604020202020204" pitchFamily="34" charset="0"/>
              </a:endParaRPr>
            </a:p>
          </p:txBody>
        </p:sp>
        <p:sp>
          <p:nvSpPr>
            <p:cNvPr id="338" name="TextBox 35">
              <a:extLst>
                <a:ext uri="{FF2B5EF4-FFF2-40B4-BE49-F238E27FC236}">
                  <a16:creationId xmlns:a16="http://schemas.microsoft.com/office/drawing/2014/main" id="{2C237EB7-392F-465B-A1CC-A8FF72AE0DA2}"/>
                </a:ext>
              </a:extLst>
            </p:cNvPr>
            <p:cNvSpPr txBox="1">
              <a:spLocks noChangeArrowheads="1"/>
            </p:cNvSpPr>
            <p:nvPr/>
          </p:nvSpPr>
          <p:spPr bwMode="auto">
            <a:xfrm>
              <a:off x="31716455" y="29635420"/>
              <a:ext cx="15120000" cy="1662113"/>
            </a:xfrm>
            <a:prstGeom prst="rect">
              <a:avLst/>
            </a:prstGeom>
            <a:solidFill>
              <a:srgbClr val="006231"/>
            </a:solidFill>
            <a:ln w="12700" cmpd="sng">
              <a:solidFill>
                <a:srgbClr val="006231"/>
              </a:solidFill>
              <a:miter lim="800000"/>
              <a:headEnd/>
              <a:tailEnd/>
            </a:ln>
          </p:spPr>
          <p:txBody>
            <a:bodyPr wrap="square"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Acknowledgement</a:t>
              </a:r>
              <a:endParaRPr lang="en-US" altLang="en-US" sz="4800" dirty="0">
                <a:solidFill>
                  <a:schemeClr val="bg1"/>
                </a:solidFill>
                <a:cs typeface="Arial" panose="020B0604020202020204" pitchFamily="34" charset="0"/>
              </a:endParaRPr>
            </a:p>
          </p:txBody>
        </p:sp>
      </p:grpSp>
      <p:sp>
        <p:nvSpPr>
          <p:cNvPr id="339" name="TextBox 40">
            <a:extLst>
              <a:ext uri="{FF2B5EF4-FFF2-40B4-BE49-F238E27FC236}">
                <a16:creationId xmlns:a16="http://schemas.microsoft.com/office/drawing/2014/main" id="{190004E4-0106-4D08-92CF-B67857C119D3}"/>
              </a:ext>
            </a:extLst>
          </p:cNvPr>
          <p:cNvSpPr txBox="1">
            <a:spLocks noChangeArrowheads="1"/>
          </p:cNvSpPr>
          <p:nvPr/>
        </p:nvSpPr>
        <p:spPr bwMode="auto">
          <a:xfrm>
            <a:off x="31993373" y="31479775"/>
            <a:ext cx="7426450" cy="362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just" eaLnBrk="1" hangingPunct="1">
              <a:lnSpc>
                <a:spcPct val="120000"/>
              </a:lnSpc>
            </a:pPr>
            <a:endParaRPr lang="en-CA" altLang="en-US" sz="2800" dirty="0">
              <a:solidFill>
                <a:srgbClr val="006231"/>
              </a:solidFill>
              <a:cs typeface="Arial" panose="020B0604020202020204" pitchFamily="34" charset="0"/>
            </a:endParaRPr>
          </a:p>
        </p:txBody>
      </p:sp>
      <p:pic>
        <p:nvPicPr>
          <p:cNvPr id="340" name="Picture 339" descr="Logo&#10;&#10;Description automatically generated">
            <a:extLst>
              <a:ext uri="{FF2B5EF4-FFF2-40B4-BE49-F238E27FC236}">
                <a16:creationId xmlns:a16="http://schemas.microsoft.com/office/drawing/2014/main" id="{4AC642A9-24C7-4646-BE63-6CCD16A49840}"/>
              </a:ext>
            </a:extLst>
          </p:cNvPr>
          <p:cNvPicPr>
            <a:picLocks noChangeAspect="1"/>
          </p:cNvPicPr>
          <p:nvPr/>
        </p:nvPicPr>
        <p:blipFill>
          <a:blip r:embed="rId3"/>
          <a:stretch>
            <a:fillRect/>
          </a:stretch>
        </p:blipFill>
        <p:spPr>
          <a:xfrm>
            <a:off x="41637774" y="34129760"/>
            <a:ext cx="5069363" cy="1152128"/>
          </a:xfrm>
          <a:prstGeom prst="rect">
            <a:avLst/>
          </a:prstGeom>
        </p:spPr>
      </p:pic>
      <p:pic>
        <p:nvPicPr>
          <p:cNvPr id="4" name="Google Shape;41;p1">
            <a:extLst>
              <a:ext uri="{FF2B5EF4-FFF2-40B4-BE49-F238E27FC236}">
                <a16:creationId xmlns:a16="http://schemas.microsoft.com/office/drawing/2014/main" id="{007DE2D1-D7F6-9434-6E12-9FF71B0F7AB9}"/>
              </a:ext>
            </a:extLst>
          </p:cNvPr>
          <p:cNvPicPr preferRelativeResize="0"/>
          <p:nvPr/>
        </p:nvPicPr>
        <p:blipFill>
          <a:blip r:embed="rId4">
            <a:alphaModFix/>
          </a:blip>
          <a:stretch>
            <a:fillRect/>
          </a:stretch>
        </p:blipFill>
        <p:spPr>
          <a:xfrm>
            <a:off x="43702225" y="221173"/>
            <a:ext cx="3236977" cy="3284025"/>
          </a:xfrm>
          <a:prstGeom prst="rect">
            <a:avLst/>
          </a:prstGeom>
          <a:noFill/>
          <a:ln>
            <a:noFill/>
          </a:ln>
        </p:spPr>
      </p:pic>
      <p:grpSp>
        <p:nvGrpSpPr>
          <p:cNvPr id="9" name="Group 8">
            <a:extLst>
              <a:ext uri="{FF2B5EF4-FFF2-40B4-BE49-F238E27FC236}">
                <a16:creationId xmlns:a16="http://schemas.microsoft.com/office/drawing/2014/main" id="{C30D0F63-FB84-359C-4D3A-F0EFD7819D35}"/>
              </a:ext>
            </a:extLst>
          </p:cNvPr>
          <p:cNvGrpSpPr/>
          <p:nvPr/>
        </p:nvGrpSpPr>
        <p:grpSpPr>
          <a:xfrm>
            <a:off x="7577534" y="14065236"/>
            <a:ext cx="7273071" cy="3028714"/>
            <a:chOff x="4407020" y="10687168"/>
            <a:chExt cx="11196615" cy="4136260"/>
          </a:xfrm>
        </p:grpSpPr>
        <p:pic>
          <p:nvPicPr>
            <p:cNvPr id="12" name="Picture 11" descr="A car driving on a snowy road&#10;&#10;Description automatically generated">
              <a:extLst>
                <a:ext uri="{FF2B5EF4-FFF2-40B4-BE49-F238E27FC236}">
                  <a16:creationId xmlns:a16="http://schemas.microsoft.com/office/drawing/2014/main" id="{CC4A86CE-F207-B86D-34C0-96D2BD250A54}"/>
                </a:ext>
              </a:extLst>
            </p:cNvPr>
            <p:cNvPicPr>
              <a:picLocks noChangeAspect="1"/>
            </p:cNvPicPr>
            <p:nvPr/>
          </p:nvPicPr>
          <p:blipFill>
            <a:blip r:embed="rId5"/>
            <a:stretch>
              <a:fillRect/>
            </a:stretch>
          </p:blipFill>
          <p:spPr>
            <a:xfrm>
              <a:off x="10115983" y="10707689"/>
              <a:ext cx="5487652" cy="4115739"/>
            </a:xfrm>
            <a:prstGeom prst="rect">
              <a:avLst/>
            </a:prstGeom>
            <a:ln w="57150">
              <a:solidFill>
                <a:srgbClr val="006231"/>
              </a:solidFill>
            </a:ln>
          </p:spPr>
        </p:pic>
        <p:grpSp>
          <p:nvGrpSpPr>
            <p:cNvPr id="27" name="Group 26">
              <a:extLst>
                <a:ext uri="{FF2B5EF4-FFF2-40B4-BE49-F238E27FC236}">
                  <a16:creationId xmlns:a16="http://schemas.microsoft.com/office/drawing/2014/main" id="{42ECCCA2-8BD7-5523-DD71-A6AD913D146C}"/>
                </a:ext>
              </a:extLst>
            </p:cNvPr>
            <p:cNvGrpSpPr/>
            <p:nvPr/>
          </p:nvGrpSpPr>
          <p:grpSpPr>
            <a:xfrm>
              <a:off x="4407020" y="10687168"/>
              <a:ext cx="5661343" cy="4136260"/>
              <a:chOff x="1842871" y="10261864"/>
              <a:chExt cx="5661343" cy="4136260"/>
            </a:xfrm>
          </p:grpSpPr>
          <p:pic>
            <p:nvPicPr>
              <p:cNvPr id="6" name="Picture 5" descr="A person on a ladder on a ladder next to a solar panel&#10;&#10;Description automatically generated">
                <a:extLst>
                  <a:ext uri="{FF2B5EF4-FFF2-40B4-BE49-F238E27FC236}">
                    <a16:creationId xmlns:a16="http://schemas.microsoft.com/office/drawing/2014/main" id="{3BDCA000-840A-33F1-6887-C018F2406734}"/>
                  </a:ext>
                </a:extLst>
              </p:cNvPr>
              <p:cNvPicPr>
                <a:picLocks noChangeAspect="1"/>
              </p:cNvPicPr>
              <p:nvPr/>
            </p:nvPicPr>
            <p:blipFill rotWithShape="1">
              <a:blip r:embed="rId6"/>
              <a:srcRect r="49718"/>
              <a:stretch/>
            </p:blipFill>
            <p:spPr>
              <a:xfrm>
                <a:off x="1842871" y="10261864"/>
                <a:ext cx="4471109" cy="4115738"/>
              </a:xfrm>
              <a:prstGeom prst="rect">
                <a:avLst/>
              </a:prstGeom>
              <a:ln w="57150">
                <a:solidFill>
                  <a:srgbClr val="006231"/>
                </a:solidFill>
              </a:ln>
            </p:spPr>
          </p:pic>
          <p:cxnSp>
            <p:nvCxnSpPr>
              <p:cNvPr id="16" name="Straight Connector 15">
                <a:extLst>
                  <a:ext uri="{FF2B5EF4-FFF2-40B4-BE49-F238E27FC236}">
                    <a16:creationId xmlns:a16="http://schemas.microsoft.com/office/drawing/2014/main" id="{5CAFFC18-73F1-FC82-3042-D05623B6368F}"/>
                  </a:ext>
                </a:extLst>
              </p:cNvPr>
              <p:cNvCxnSpPr>
                <a:cxnSpLocks/>
              </p:cNvCxnSpPr>
              <p:nvPr/>
            </p:nvCxnSpPr>
            <p:spPr>
              <a:xfrm flipV="1">
                <a:off x="5330735" y="10282385"/>
                <a:ext cx="2173479" cy="880631"/>
              </a:xfrm>
              <a:prstGeom prst="line">
                <a:avLst/>
              </a:prstGeom>
              <a:ln w="762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56E7175-D826-456A-5E5E-41FB15D4B9F3}"/>
                  </a:ext>
                </a:extLst>
              </p:cNvPr>
              <p:cNvCxnSpPr>
                <a:cxnSpLocks/>
              </p:cNvCxnSpPr>
              <p:nvPr/>
            </p:nvCxnSpPr>
            <p:spPr>
              <a:xfrm>
                <a:off x="5330735" y="11425137"/>
                <a:ext cx="2173479" cy="2972987"/>
              </a:xfrm>
              <a:prstGeom prst="line">
                <a:avLst/>
              </a:prstGeom>
              <a:ln w="76200">
                <a:solidFill>
                  <a:srgbClr val="FF0000"/>
                </a:solidFill>
                <a:prstDash val="sysDash"/>
              </a:ln>
            </p:spPr>
            <p:style>
              <a:lnRef idx="2">
                <a:schemeClr val="accent1"/>
              </a:lnRef>
              <a:fillRef idx="0">
                <a:schemeClr val="accent1"/>
              </a:fillRef>
              <a:effectRef idx="1">
                <a:schemeClr val="accent1"/>
              </a:effectRef>
              <a:fontRef idx="minor">
                <a:schemeClr val="tx1"/>
              </a:fontRef>
            </p:style>
          </p:cxnSp>
        </p:grpSp>
      </p:grpSp>
      <p:sp>
        <p:nvSpPr>
          <p:cNvPr id="28" name="TextBox 27">
            <a:extLst>
              <a:ext uri="{FF2B5EF4-FFF2-40B4-BE49-F238E27FC236}">
                <a16:creationId xmlns:a16="http://schemas.microsoft.com/office/drawing/2014/main" id="{DFDF6503-D86D-3E93-4764-F23261B59D2E}"/>
              </a:ext>
            </a:extLst>
          </p:cNvPr>
          <p:cNvSpPr txBox="1"/>
          <p:nvPr/>
        </p:nvSpPr>
        <p:spPr>
          <a:xfrm>
            <a:off x="2559100" y="14065235"/>
            <a:ext cx="3573340" cy="3028714"/>
          </a:xfrm>
          <a:prstGeom prst="rect">
            <a:avLst/>
          </a:prstGeom>
          <a:ln w="57150">
            <a:solidFill>
              <a:srgbClr val="017B4C"/>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CA" sz="2800" b="1" dirty="0">
                <a:solidFill>
                  <a:srgbClr val="006231"/>
                </a:solidFill>
                <a:cs typeface="Arial" panose="020B0604020202020204" pitchFamily="34" charset="0"/>
              </a:rPr>
              <a:t>RWIS Database:</a:t>
            </a:r>
          </a:p>
          <a:p>
            <a:pPr marL="457200" indent="-457200">
              <a:lnSpc>
                <a:spcPct val="150000"/>
              </a:lnSpc>
              <a:buFont typeface="Arial" panose="020B0604020202020204" pitchFamily="34" charset="0"/>
              <a:buChar char="•"/>
            </a:pPr>
            <a:r>
              <a:rPr lang="en-CA" sz="2800" b="1" i="1" u="sng" dirty="0">
                <a:solidFill>
                  <a:srgbClr val="006231"/>
                </a:solidFill>
                <a:cs typeface="Arial" panose="020B0604020202020204" pitchFamily="34" charset="0"/>
              </a:rPr>
              <a:t>Camera Data</a:t>
            </a:r>
          </a:p>
          <a:p>
            <a:pPr marL="457200" indent="-457200">
              <a:lnSpc>
                <a:spcPct val="150000"/>
              </a:lnSpc>
              <a:buFont typeface="Arial" panose="020B0604020202020204" pitchFamily="34" charset="0"/>
              <a:buChar char="•"/>
            </a:pPr>
            <a:r>
              <a:rPr lang="en-CA" sz="2800" dirty="0">
                <a:solidFill>
                  <a:srgbClr val="006231"/>
                </a:solidFill>
                <a:cs typeface="Arial" panose="020B0604020202020204" pitchFamily="34" charset="0"/>
              </a:rPr>
              <a:t>Traffic Data</a:t>
            </a:r>
          </a:p>
          <a:p>
            <a:pPr marL="457200" indent="-457200">
              <a:lnSpc>
                <a:spcPct val="150000"/>
              </a:lnSpc>
              <a:buFont typeface="Arial" panose="020B0604020202020204" pitchFamily="34" charset="0"/>
              <a:buChar char="•"/>
            </a:pPr>
            <a:r>
              <a:rPr lang="en-CA" sz="2800" dirty="0">
                <a:solidFill>
                  <a:srgbClr val="006231"/>
                </a:solidFill>
                <a:cs typeface="Arial" panose="020B0604020202020204" pitchFamily="34" charset="0"/>
              </a:rPr>
              <a:t>Atmospheric Data</a:t>
            </a:r>
          </a:p>
          <a:p>
            <a:pPr marL="457200" indent="-457200">
              <a:lnSpc>
                <a:spcPct val="150000"/>
              </a:lnSpc>
              <a:buFont typeface="Arial" panose="020B0604020202020204" pitchFamily="34" charset="0"/>
              <a:buChar char="•"/>
            </a:pPr>
            <a:r>
              <a:rPr lang="en-CA" sz="2800" dirty="0">
                <a:solidFill>
                  <a:srgbClr val="006231"/>
                </a:solidFill>
                <a:cs typeface="Arial" panose="020B0604020202020204" pitchFamily="34" charset="0"/>
              </a:rPr>
              <a:t>Surface Data</a:t>
            </a:r>
          </a:p>
        </p:txBody>
      </p:sp>
      <p:grpSp>
        <p:nvGrpSpPr>
          <p:cNvPr id="61" name="Group 60">
            <a:extLst>
              <a:ext uri="{FF2B5EF4-FFF2-40B4-BE49-F238E27FC236}">
                <a16:creationId xmlns:a16="http://schemas.microsoft.com/office/drawing/2014/main" id="{DD8CA864-F171-41C6-A3D2-58770CA14906}"/>
              </a:ext>
            </a:extLst>
          </p:cNvPr>
          <p:cNvGrpSpPr/>
          <p:nvPr/>
        </p:nvGrpSpPr>
        <p:grpSpPr>
          <a:xfrm>
            <a:off x="16443323" y="30236630"/>
            <a:ext cx="14765096" cy="5261281"/>
            <a:chOff x="16426129" y="13360381"/>
            <a:chExt cx="14765096" cy="7322479"/>
          </a:xfrm>
        </p:grpSpPr>
        <p:pic>
          <p:nvPicPr>
            <p:cNvPr id="14" name="Picture 13" descr="A diagram of a diagram of a diagram&#10;&#10;Description automatically generated with medium confidence">
              <a:extLst>
                <a:ext uri="{FF2B5EF4-FFF2-40B4-BE49-F238E27FC236}">
                  <a16:creationId xmlns:a16="http://schemas.microsoft.com/office/drawing/2014/main" id="{F59B4434-74EE-6F74-27A6-E6AB5ADAD45B}"/>
                </a:ext>
              </a:extLst>
            </p:cNvPr>
            <p:cNvPicPr>
              <a:picLocks noChangeAspect="1"/>
            </p:cNvPicPr>
            <p:nvPr/>
          </p:nvPicPr>
          <p:blipFill>
            <a:blip r:embed="rId7"/>
            <a:stretch>
              <a:fillRect/>
            </a:stretch>
          </p:blipFill>
          <p:spPr>
            <a:xfrm>
              <a:off x="16426129" y="13360381"/>
              <a:ext cx="14765096" cy="7322479"/>
            </a:xfrm>
            <a:prstGeom prst="rect">
              <a:avLst/>
            </a:prstGeom>
          </p:spPr>
        </p:pic>
        <p:sp>
          <p:nvSpPr>
            <p:cNvPr id="47" name="TextBox 46">
              <a:extLst>
                <a:ext uri="{FF2B5EF4-FFF2-40B4-BE49-F238E27FC236}">
                  <a16:creationId xmlns:a16="http://schemas.microsoft.com/office/drawing/2014/main" id="{2635664F-1B37-2BAB-5F3D-9BED85A31B59}"/>
                </a:ext>
              </a:extLst>
            </p:cNvPr>
            <p:cNvSpPr txBox="1"/>
            <p:nvPr/>
          </p:nvSpPr>
          <p:spPr>
            <a:xfrm>
              <a:off x="19960373" y="14268885"/>
              <a:ext cx="2353546" cy="584775"/>
            </a:xfrm>
            <a:prstGeom prst="rect">
              <a:avLst/>
            </a:prstGeom>
            <a:solidFill>
              <a:srgbClr val="FFFFFF"/>
            </a:solidFill>
          </p:spPr>
          <p:txBody>
            <a:bodyPr wrap="square" rtlCol="0">
              <a:spAutoFit/>
            </a:bodyPr>
            <a:lstStyle/>
            <a:p>
              <a:r>
                <a:rPr lang="en-CA" sz="3200" dirty="0"/>
                <a:t>Convolution</a:t>
              </a:r>
            </a:p>
          </p:txBody>
        </p:sp>
        <p:sp>
          <p:nvSpPr>
            <p:cNvPr id="48" name="TextBox 47">
              <a:extLst>
                <a:ext uri="{FF2B5EF4-FFF2-40B4-BE49-F238E27FC236}">
                  <a16:creationId xmlns:a16="http://schemas.microsoft.com/office/drawing/2014/main" id="{F2A04341-7F96-C009-C43A-ADFA996E1173}"/>
                </a:ext>
              </a:extLst>
            </p:cNvPr>
            <p:cNvSpPr txBox="1"/>
            <p:nvPr/>
          </p:nvSpPr>
          <p:spPr>
            <a:xfrm>
              <a:off x="17446881" y="14870195"/>
              <a:ext cx="1558338" cy="813871"/>
            </a:xfrm>
            <a:prstGeom prst="rect">
              <a:avLst/>
            </a:prstGeom>
            <a:solidFill>
              <a:srgbClr val="FFFFFF"/>
            </a:solidFill>
          </p:spPr>
          <p:txBody>
            <a:bodyPr wrap="square" rtlCol="0">
              <a:spAutoFit/>
            </a:bodyPr>
            <a:lstStyle/>
            <a:p>
              <a:r>
                <a:rPr lang="en-CA" sz="3200" dirty="0"/>
                <a:t>Input</a:t>
              </a:r>
            </a:p>
          </p:txBody>
        </p:sp>
        <p:sp>
          <p:nvSpPr>
            <p:cNvPr id="50" name="TextBox 49">
              <a:extLst>
                <a:ext uri="{FF2B5EF4-FFF2-40B4-BE49-F238E27FC236}">
                  <a16:creationId xmlns:a16="http://schemas.microsoft.com/office/drawing/2014/main" id="{B5B424E2-14DB-4820-2BA4-55E297F44BB8}"/>
                </a:ext>
              </a:extLst>
            </p:cNvPr>
            <p:cNvSpPr txBox="1"/>
            <p:nvPr/>
          </p:nvSpPr>
          <p:spPr>
            <a:xfrm>
              <a:off x="20718330" y="19876626"/>
              <a:ext cx="3632134" cy="584775"/>
            </a:xfrm>
            <a:prstGeom prst="rect">
              <a:avLst/>
            </a:prstGeom>
            <a:solidFill>
              <a:srgbClr val="FFFFFF"/>
            </a:solidFill>
          </p:spPr>
          <p:txBody>
            <a:bodyPr wrap="square" rtlCol="0">
              <a:spAutoFit/>
            </a:bodyPr>
            <a:lstStyle/>
            <a:p>
              <a:r>
                <a:rPr lang="en-CA" sz="3200" dirty="0"/>
                <a:t>Feature Extraction</a:t>
              </a:r>
            </a:p>
          </p:txBody>
        </p:sp>
        <p:sp>
          <p:nvSpPr>
            <p:cNvPr id="55" name="TextBox 54">
              <a:extLst>
                <a:ext uri="{FF2B5EF4-FFF2-40B4-BE49-F238E27FC236}">
                  <a16:creationId xmlns:a16="http://schemas.microsoft.com/office/drawing/2014/main" id="{3F7D28ED-126B-DAF5-4D55-715AB5A8C334}"/>
                </a:ext>
              </a:extLst>
            </p:cNvPr>
            <p:cNvSpPr txBox="1"/>
            <p:nvPr/>
          </p:nvSpPr>
          <p:spPr>
            <a:xfrm>
              <a:off x="27433591" y="19876627"/>
              <a:ext cx="3632134" cy="584775"/>
            </a:xfrm>
            <a:prstGeom prst="rect">
              <a:avLst/>
            </a:prstGeom>
            <a:solidFill>
              <a:srgbClr val="FFFFFF"/>
            </a:solidFill>
          </p:spPr>
          <p:txBody>
            <a:bodyPr wrap="square" rtlCol="0">
              <a:spAutoFit/>
            </a:bodyPr>
            <a:lstStyle/>
            <a:p>
              <a:r>
                <a:rPr lang="en-CA" sz="3200" dirty="0"/>
                <a:t>Classification</a:t>
              </a:r>
            </a:p>
          </p:txBody>
        </p:sp>
        <p:sp>
          <p:nvSpPr>
            <p:cNvPr id="57" name="TextBox 56">
              <a:extLst>
                <a:ext uri="{FF2B5EF4-FFF2-40B4-BE49-F238E27FC236}">
                  <a16:creationId xmlns:a16="http://schemas.microsoft.com/office/drawing/2014/main" id="{0BF69336-49F1-7A92-76EA-F4FC9E7DE156}"/>
                </a:ext>
              </a:extLst>
            </p:cNvPr>
            <p:cNvSpPr txBox="1"/>
            <p:nvPr/>
          </p:nvSpPr>
          <p:spPr>
            <a:xfrm>
              <a:off x="24039412" y="14786512"/>
              <a:ext cx="1558338" cy="584775"/>
            </a:xfrm>
            <a:prstGeom prst="rect">
              <a:avLst/>
            </a:prstGeom>
            <a:solidFill>
              <a:srgbClr val="FFFFFF"/>
            </a:solidFill>
          </p:spPr>
          <p:txBody>
            <a:bodyPr wrap="square" rtlCol="0">
              <a:spAutoFit/>
            </a:bodyPr>
            <a:lstStyle/>
            <a:p>
              <a:r>
                <a:rPr lang="en-CA" sz="3200" dirty="0"/>
                <a:t>Pooling</a:t>
              </a:r>
            </a:p>
          </p:txBody>
        </p:sp>
        <p:sp>
          <p:nvSpPr>
            <p:cNvPr id="59" name="TextBox 58">
              <a:extLst>
                <a:ext uri="{FF2B5EF4-FFF2-40B4-BE49-F238E27FC236}">
                  <a16:creationId xmlns:a16="http://schemas.microsoft.com/office/drawing/2014/main" id="{F974CCC0-7CD0-89EA-1AEC-223BB4EF3BC9}"/>
                </a:ext>
              </a:extLst>
            </p:cNvPr>
            <p:cNvSpPr txBox="1"/>
            <p:nvPr/>
          </p:nvSpPr>
          <p:spPr>
            <a:xfrm>
              <a:off x="29628595" y="14952477"/>
              <a:ext cx="1558338" cy="584775"/>
            </a:xfrm>
            <a:prstGeom prst="rect">
              <a:avLst/>
            </a:prstGeom>
            <a:solidFill>
              <a:srgbClr val="FFFFFF"/>
            </a:solidFill>
          </p:spPr>
          <p:txBody>
            <a:bodyPr wrap="square" rtlCol="0">
              <a:spAutoFit/>
            </a:bodyPr>
            <a:lstStyle/>
            <a:p>
              <a:r>
                <a:rPr lang="en-CA" sz="3200" dirty="0"/>
                <a:t>Output</a:t>
              </a:r>
            </a:p>
          </p:txBody>
        </p:sp>
        <p:sp>
          <p:nvSpPr>
            <p:cNvPr id="60" name="TextBox 59">
              <a:extLst>
                <a:ext uri="{FF2B5EF4-FFF2-40B4-BE49-F238E27FC236}">
                  <a16:creationId xmlns:a16="http://schemas.microsoft.com/office/drawing/2014/main" id="{EE8948B9-196B-0431-104E-4CB1C23AD0B7}"/>
                </a:ext>
              </a:extLst>
            </p:cNvPr>
            <p:cNvSpPr txBox="1"/>
            <p:nvPr/>
          </p:nvSpPr>
          <p:spPr>
            <a:xfrm>
              <a:off x="26792936" y="13788940"/>
              <a:ext cx="3234982" cy="824580"/>
            </a:xfrm>
            <a:prstGeom prst="rect">
              <a:avLst/>
            </a:prstGeom>
            <a:solidFill>
              <a:srgbClr val="FFFFFF"/>
            </a:solidFill>
          </p:spPr>
          <p:txBody>
            <a:bodyPr wrap="square" rtlCol="0">
              <a:spAutoFit/>
            </a:bodyPr>
            <a:lstStyle/>
            <a:p>
              <a:r>
                <a:rPr lang="en-CA" sz="3250" dirty="0"/>
                <a:t>Fully </a:t>
              </a:r>
              <a:r>
                <a:rPr lang="en-CA" sz="3200" dirty="0"/>
                <a:t>Connected</a:t>
              </a:r>
            </a:p>
          </p:txBody>
        </p:sp>
      </p:grpSp>
      <p:pic>
        <p:nvPicPr>
          <p:cNvPr id="71" name="Picture 70" descr="A white truck with a blue arrow&#10;&#10;Description automatically generated with medium confidence">
            <a:extLst>
              <a:ext uri="{FF2B5EF4-FFF2-40B4-BE49-F238E27FC236}">
                <a16:creationId xmlns:a16="http://schemas.microsoft.com/office/drawing/2014/main" id="{DE15E987-D9AE-9B35-450D-FED8EB4F2DBF}"/>
              </a:ext>
            </a:extLst>
          </p:cNvPr>
          <p:cNvPicPr>
            <a:picLocks noChangeAspect="1"/>
          </p:cNvPicPr>
          <p:nvPr/>
        </p:nvPicPr>
        <p:blipFill>
          <a:blip r:embed="rId8"/>
          <a:stretch>
            <a:fillRect/>
          </a:stretch>
        </p:blipFill>
        <p:spPr>
          <a:xfrm>
            <a:off x="803847" y="17953232"/>
            <a:ext cx="14977665" cy="3359104"/>
          </a:xfrm>
          <a:prstGeom prst="rect">
            <a:avLst/>
          </a:prstGeom>
          <a:ln w="38100">
            <a:noFill/>
          </a:ln>
        </p:spPr>
      </p:pic>
      <p:pic>
        <p:nvPicPr>
          <p:cNvPr id="72" name="Picture 71" descr="Logo&#10;&#10;Description automatically generated">
            <a:extLst>
              <a:ext uri="{FF2B5EF4-FFF2-40B4-BE49-F238E27FC236}">
                <a16:creationId xmlns:a16="http://schemas.microsoft.com/office/drawing/2014/main" id="{1215888D-D373-AD49-ADE4-AF8B861BC733}"/>
              </a:ext>
            </a:extLst>
          </p:cNvPr>
          <p:cNvPicPr>
            <a:picLocks noChangeAspect="1"/>
          </p:cNvPicPr>
          <p:nvPr/>
        </p:nvPicPr>
        <p:blipFill>
          <a:blip r:embed="rId3"/>
          <a:stretch>
            <a:fillRect/>
          </a:stretch>
        </p:blipFill>
        <p:spPr>
          <a:xfrm>
            <a:off x="28311129" y="10591200"/>
            <a:ext cx="2892998" cy="657500"/>
          </a:xfrm>
          <a:prstGeom prst="rect">
            <a:avLst/>
          </a:prstGeom>
        </p:spPr>
      </p:pic>
      <p:pic>
        <p:nvPicPr>
          <p:cNvPr id="73" name="Picture 2">
            <a:extLst>
              <a:ext uri="{FF2B5EF4-FFF2-40B4-BE49-F238E27FC236}">
                <a16:creationId xmlns:a16="http://schemas.microsoft.com/office/drawing/2014/main" id="{A2180385-E0DE-FD37-E5FE-26D72F7E421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668" t="15756" r="42832" b="5518"/>
          <a:stretch/>
        </p:blipFill>
        <p:spPr bwMode="auto">
          <a:xfrm>
            <a:off x="16657475" y="7087178"/>
            <a:ext cx="4552680" cy="33662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 tall metal tower with a weather station&#10;&#10;Description automatically generated">
            <a:extLst>
              <a:ext uri="{FF2B5EF4-FFF2-40B4-BE49-F238E27FC236}">
                <a16:creationId xmlns:a16="http://schemas.microsoft.com/office/drawing/2014/main" id="{C2A9DBA0-7190-535E-7289-21D055CD752B}"/>
              </a:ext>
            </a:extLst>
          </p:cNvPr>
          <p:cNvPicPr>
            <a:picLocks noChangeAspect="1"/>
          </p:cNvPicPr>
          <p:nvPr/>
        </p:nvPicPr>
        <p:blipFill>
          <a:blip r:embed="rId10"/>
          <a:stretch>
            <a:fillRect/>
          </a:stretch>
        </p:blipFill>
        <p:spPr>
          <a:xfrm>
            <a:off x="21528913" y="7041222"/>
            <a:ext cx="3172078" cy="3366287"/>
          </a:xfrm>
          <a:prstGeom prst="rect">
            <a:avLst/>
          </a:prstGeom>
        </p:spPr>
      </p:pic>
      <p:pic>
        <p:nvPicPr>
          <p:cNvPr id="87" name="Graphic 86">
            <a:extLst>
              <a:ext uri="{FF2B5EF4-FFF2-40B4-BE49-F238E27FC236}">
                <a16:creationId xmlns:a16="http://schemas.microsoft.com/office/drawing/2014/main" id="{F3438C67-5074-7F93-2464-5E439CC778A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1963" y="7041222"/>
            <a:ext cx="2082774" cy="1592709"/>
          </a:xfrm>
          <a:prstGeom prst="rect">
            <a:avLst/>
          </a:prstGeom>
        </p:spPr>
      </p:pic>
      <p:pic>
        <p:nvPicPr>
          <p:cNvPr id="88" name="Picture 4" descr="Image result for InTrans at Iowa State University">
            <a:extLst>
              <a:ext uri="{FF2B5EF4-FFF2-40B4-BE49-F238E27FC236}">
                <a16:creationId xmlns:a16="http://schemas.microsoft.com/office/drawing/2014/main" id="{A73E6D3F-FFE6-352E-A743-070E8F6BC917}"/>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29370784" y="8746869"/>
            <a:ext cx="1761550" cy="1761550"/>
          </a:xfrm>
          <a:prstGeom prst="rect">
            <a:avLst/>
          </a:prstGeom>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F54B714E-C552-A900-50E5-71315D242C01}"/>
              </a:ext>
            </a:extLst>
          </p:cNvPr>
          <p:cNvSpPr/>
          <p:nvPr/>
        </p:nvSpPr>
        <p:spPr>
          <a:xfrm>
            <a:off x="21293533" y="10176860"/>
            <a:ext cx="3632995" cy="979200"/>
          </a:xfrm>
          <a:prstGeom prst="rect">
            <a:avLst/>
          </a:prstGeom>
          <a:ln w="76200"/>
        </p:spPr>
        <p:style>
          <a:lnRef idx="2">
            <a:schemeClr val="accent4"/>
          </a:lnRef>
          <a:fillRef idx="1">
            <a:schemeClr val="lt1"/>
          </a:fillRef>
          <a:effectRef idx="0">
            <a:schemeClr val="accent4"/>
          </a:effectRef>
          <a:fontRef idx="minor">
            <a:schemeClr val="dk1"/>
          </a:fontRef>
        </p:style>
        <p:txBody>
          <a:bodyPr rtlCol="0" anchor="ctr"/>
          <a:lstStyle/>
          <a:p>
            <a:pPr algn="ctr"/>
            <a:r>
              <a:rPr lang="en-US" sz="2800" b="1" dirty="0">
                <a:solidFill>
                  <a:srgbClr val="006231"/>
                </a:solidFill>
              </a:rPr>
              <a:t>Stationary RWIS</a:t>
            </a:r>
          </a:p>
          <a:p>
            <a:pPr algn="ctr"/>
            <a:r>
              <a:rPr lang="en-CA" sz="2800" b="1" dirty="0">
                <a:solidFill>
                  <a:srgbClr val="006231"/>
                </a:solidFill>
                <a:cs typeface="Arial" panose="020B0604020202020204" pitchFamily="34" charset="0"/>
              </a:rPr>
              <a:t>Dec 2022 – Feb 2023</a:t>
            </a:r>
          </a:p>
        </p:txBody>
      </p:sp>
      <p:sp>
        <p:nvSpPr>
          <p:cNvPr id="106" name="Rectangle 105">
            <a:extLst>
              <a:ext uri="{FF2B5EF4-FFF2-40B4-BE49-F238E27FC236}">
                <a16:creationId xmlns:a16="http://schemas.microsoft.com/office/drawing/2014/main" id="{5BB98A12-214F-1762-4151-5B28F02F6ADE}"/>
              </a:ext>
            </a:extLst>
          </p:cNvPr>
          <p:cNvSpPr/>
          <p:nvPr/>
        </p:nvSpPr>
        <p:spPr>
          <a:xfrm>
            <a:off x="17413223" y="10174022"/>
            <a:ext cx="3041184" cy="978940"/>
          </a:xfrm>
          <a:prstGeom prst="rect">
            <a:avLst/>
          </a:prstGeom>
          <a:ln w="76200"/>
        </p:spPr>
        <p:style>
          <a:lnRef idx="2">
            <a:schemeClr val="accent4"/>
          </a:lnRef>
          <a:fillRef idx="1">
            <a:schemeClr val="lt1"/>
          </a:fillRef>
          <a:effectRef idx="0">
            <a:schemeClr val="accent4"/>
          </a:effectRef>
          <a:fontRef idx="minor">
            <a:schemeClr val="dk1"/>
          </a:fontRef>
        </p:style>
        <p:txBody>
          <a:bodyPr rtlCol="0" anchor="ctr"/>
          <a:lstStyle/>
          <a:p>
            <a:pPr algn="ctr"/>
            <a:r>
              <a:rPr lang="en-US" sz="2800" b="1" dirty="0">
                <a:solidFill>
                  <a:srgbClr val="006231"/>
                </a:solidFill>
              </a:rPr>
              <a:t>Iowa RWIS Location</a:t>
            </a:r>
          </a:p>
        </p:txBody>
      </p:sp>
      <p:sp>
        <p:nvSpPr>
          <p:cNvPr id="108" name="TextBox 23">
            <a:extLst>
              <a:ext uri="{FF2B5EF4-FFF2-40B4-BE49-F238E27FC236}">
                <a16:creationId xmlns:a16="http://schemas.microsoft.com/office/drawing/2014/main" id="{50E55DC3-7423-DCD0-6B92-59DAA96F525E}"/>
              </a:ext>
            </a:extLst>
          </p:cNvPr>
          <p:cNvSpPr txBox="1">
            <a:spLocks noChangeArrowheads="1"/>
          </p:cNvSpPr>
          <p:nvPr/>
        </p:nvSpPr>
        <p:spPr bwMode="auto">
          <a:xfrm>
            <a:off x="16690774" y="11261488"/>
            <a:ext cx="143921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en-US" sz="3600" b="1" i="1" dirty="0">
                <a:solidFill>
                  <a:srgbClr val="006231"/>
                </a:solidFill>
                <a:highlight>
                  <a:srgbClr val="FFD84C"/>
                </a:highlight>
                <a:cs typeface="Arial" panose="020B0604020202020204" pitchFamily="34" charset="0"/>
              </a:rPr>
              <a:t>Image Labelling                                                                                     </a:t>
            </a:r>
            <a:r>
              <a:rPr lang="en-CA" sz="3600" b="1" dirty="0">
                <a:solidFill>
                  <a:srgbClr val="006231"/>
                </a:solidFill>
                <a:highlight>
                  <a:srgbClr val="FFD84C"/>
                </a:highlight>
                <a:cs typeface="Arial" panose="020B0604020202020204" pitchFamily="34" charset="0"/>
              </a:rPr>
              <a:t> ​</a:t>
            </a:r>
            <a:r>
              <a:rPr lang="en-US" altLang="en-US" sz="3600" b="1" i="1" dirty="0">
                <a:solidFill>
                  <a:srgbClr val="006231"/>
                </a:solidFill>
                <a:highlight>
                  <a:srgbClr val="FFD84C"/>
                </a:highlight>
                <a:cs typeface="Arial" panose="020B0604020202020204" pitchFamily="34" charset="0"/>
              </a:rPr>
              <a:t>                         </a:t>
            </a:r>
          </a:p>
        </p:txBody>
      </p:sp>
      <p:sp>
        <p:nvSpPr>
          <p:cNvPr id="110" name="TextBox 23">
            <a:extLst>
              <a:ext uri="{FF2B5EF4-FFF2-40B4-BE49-F238E27FC236}">
                <a16:creationId xmlns:a16="http://schemas.microsoft.com/office/drawing/2014/main" id="{C5ADF779-8644-1A17-F7C4-A327F27A57C3}"/>
              </a:ext>
            </a:extLst>
          </p:cNvPr>
          <p:cNvSpPr txBox="1">
            <a:spLocks noChangeArrowheads="1"/>
          </p:cNvSpPr>
          <p:nvPr/>
        </p:nvSpPr>
        <p:spPr bwMode="auto">
          <a:xfrm>
            <a:off x="16690774" y="27712730"/>
            <a:ext cx="143921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en-US" sz="3600" b="1" i="1" dirty="0">
                <a:solidFill>
                  <a:srgbClr val="006231"/>
                </a:solidFill>
                <a:highlight>
                  <a:srgbClr val="FFD84C"/>
                </a:highlight>
                <a:cs typeface="Arial" panose="020B0604020202020204" pitchFamily="34" charset="0"/>
              </a:rPr>
              <a:t>Training &amp; Testing with Convolutional Neural Networks (CNN)       </a:t>
            </a:r>
            <a:r>
              <a:rPr lang="en-CA" sz="3600" b="1" dirty="0">
                <a:solidFill>
                  <a:srgbClr val="006231"/>
                </a:solidFill>
                <a:highlight>
                  <a:srgbClr val="FFD84C"/>
                </a:highlight>
                <a:cs typeface="Arial" panose="020B0604020202020204" pitchFamily="34" charset="0"/>
              </a:rPr>
              <a:t> ​</a:t>
            </a:r>
            <a:endParaRPr lang="en-US" altLang="en-US" sz="3600" b="1" i="1" dirty="0">
              <a:solidFill>
                <a:srgbClr val="006231"/>
              </a:solidFill>
              <a:highlight>
                <a:srgbClr val="FFD84C"/>
              </a:highlight>
              <a:cs typeface="Arial" panose="020B0604020202020204" pitchFamily="34" charset="0"/>
            </a:endParaRPr>
          </a:p>
        </p:txBody>
      </p:sp>
      <p:sp>
        <p:nvSpPr>
          <p:cNvPr id="4101" name="TextBox 23">
            <a:extLst>
              <a:ext uri="{FF2B5EF4-FFF2-40B4-BE49-F238E27FC236}">
                <a16:creationId xmlns:a16="http://schemas.microsoft.com/office/drawing/2014/main" id="{23223BF3-99E6-6F11-0BDE-815BE36FD2B0}"/>
              </a:ext>
            </a:extLst>
          </p:cNvPr>
          <p:cNvSpPr txBox="1">
            <a:spLocks noChangeArrowheads="1"/>
          </p:cNvSpPr>
          <p:nvPr/>
        </p:nvSpPr>
        <p:spPr bwMode="auto">
          <a:xfrm>
            <a:off x="32077406" y="6347988"/>
            <a:ext cx="14861796" cy="607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CA" altLang="en-US" sz="3600" b="1" i="1" dirty="0">
                <a:solidFill>
                  <a:srgbClr val="006231"/>
                </a:solidFill>
                <a:highlight>
                  <a:srgbClr val="FFD84C"/>
                </a:highlight>
                <a:cs typeface="Arial" panose="020B0604020202020204" pitchFamily="34" charset="0"/>
              </a:rPr>
              <a:t>Performance Evaluation and Results Analysis</a:t>
            </a:r>
            <a:r>
              <a:rPr lang="en-US" altLang="en-US" sz="3600" b="1" i="1" dirty="0">
                <a:solidFill>
                  <a:srgbClr val="006231"/>
                </a:solidFill>
                <a:highlight>
                  <a:srgbClr val="FFD84C"/>
                </a:highlight>
                <a:cs typeface="Arial" panose="020B0604020202020204" pitchFamily="34" charset="0"/>
              </a:rPr>
              <a:t>                                    </a:t>
            </a:r>
            <a:r>
              <a:rPr lang="en-US" altLang="en-US" sz="3600" b="1" i="1" dirty="0">
                <a:solidFill>
                  <a:srgbClr val="006231"/>
                </a:solidFill>
                <a:cs typeface="Arial" panose="020B0604020202020204" pitchFamily="34" charset="0"/>
              </a:rPr>
              <a:t> </a:t>
            </a:r>
            <a:r>
              <a:rPr lang="en-CA" altLang="en-US" sz="3600" b="1" i="1" dirty="0">
                <a:solidFill>
                  <a:srgbClr val="006231"/>
                </a:solidFill>
                <a:cs typeface="Arial" panose="020B0604020202020204" pitchFamily="34" charset="0"/>
              </a:rPr>
              <a:t> </a:t>
            </a:r>
            <a:r>
              <a:rPr lang="en-CA" sz="3600" b="1" dirty="0">
                <a:solidFill>
                  <a:srgbClr val="006231"/>
                </a:solidFill>
                <a:cs typeface="Arial" panose="020B0604020202020204" pitchFamily="34" charset="0"/>
              </a:rPr>
              <a:t>​</a:t>
            </a:r>
            <a:endParaRPr lang="en-US" altLang="en-US" sz="3600" b="1" i="1" dirty="0">
              <a:solidFill>
                <a:srgbClr val="006231"/>
              </a:solidFill>
              <a:cs typeface="Arial" panose="020B0604020202020204" pitchFamily="34" charset="0"/>
            </a:endParaRPr>
          </a:p>
        </p:txBody>
      </p:sp>
      <p:sp>
        <p:nvSpPr>
          <p:cNvPr id="4119" name="TextBox 23">
            <a:extLst>
              <a:ext uri="{FF2B5EF4-FFF2-40B4-BE49-F238E27FC236}">
                <a16:creationId xmlns:a16="http://schemas.microsoft.com/office/drawing/2014/main" id="{2470BF31-94F5-9A66-082E-7B643632BFDD}"/>
              </a:ext>
            </a:extLst>
          </p:cNvPr>
          <p:cNvSpPr txBox="1">
            <a:spLocks noChangeArrowheads="1"/>
          </p:cNvSpPr>
          <p:nvPr/>
        </p:nvSpPr>
        <p:spPr bwMode="auto">
          <a:xfrm>
            <a:off x="16657475" y="17461027"/>
            <a:ext cx="143921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CA" altLang="en-US" sz="3600" b="1" i="1" dirty="0">
                <a:solidFill>
                  <a:srgbClr val="006231"/>
                </a:solidFill>
                <a:highlight>
                  <a:srgbClr val="FFD84C"/>
                </a:highlight>
                <a:cs typeface="Arial" panose="020B0604020202020204" pitchFamily="34" charset="0"/>
              </a:rPr>
              <a:t>Comparison of Unbalanced and Balanced Image Datasets    </a:t>
            </a:r>
            <a:r>
              <a:rPr lang="en-US" altLang="en-US" sz="3600" b="1" i="1" dirty="0">
                <a:solidFill>
                  <a:srgbClr val="006231"/>
                </a:solidFill>
                <a:highlight>
                  <a:srgbClr val="FFD84C"/>
                </a:highlight>
                <a:cs typeface="Arial" panose="020B0604020202020204" pitchFamily="34" charset="0"/>
              </a:rPr>
              <a:t>         </a:t>
            </a:r>
            <a:r>
              <a:rPr lang="en-CA" sz="3600" b="1" dirty="0">
                <a:solidFill>
                  <a:srgbClr val="006231"/>
                </a:solidFill>
                <a:highlight>
                  <a:srgbClr val="FFD84C"/>
                </a:highlight>
                <a:cs typeface="Arial" panose="020B0604020202020204" pitchFamily="34" charset="0"/>
              </a:rPr>
              <a:t> ​</a:t>
            </a:r>
            <a:r>
              <a:rPr lang="en-US" altLang="en-US" sz="3600" b="1" i="1" dirty="0">
                <a:solidFill>
                  <a:srgbClr val="006231"/>
                </a:solidFill>
                <a:highlight>
                  <a:srgbClr val="FFD84C"/>
                </a:highlight>
                <a:cs typeface="Arial" panose="020B0604020202020204" pitchFamily="34" charset="0"/>
              </a:rPr>
              <a:t>                         </a:t>
            </a:r>
          </a:p>
        </p:txBody>
      </p:sp>
      <p:sp>
        <p:nvSpPr>
          <p:cNvPr id="4121" name="TextBox 23">
            <a:extLst>
              <a:ext uri="{FF2B5EF4-FFF2-40B4-BE49-F238E27FC236}">
                <a16:creationId xmlns:a16="http://schemas.microsoft.com/office/drawing/2014/main" id="{E8A7B6B3-4AD3-23AA-FCB5-BD4457F4677D}"/>
              </a:ext>
            </a:extLst>
          </p:cNvPr>
          <p:cNvSpPr txBox="1">
            <a:spLocks noChangeArrowheads="1"/>
          </p:cNvSpPr>
          <p:nvPr/>
        </p:nvSpPr>
        <p:spPr bwMode="auto">
          <a:xfrm>
            <a:off x="31953386" y="16108596"/>
            <a:ext cx="146330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en-US" sz="3600" b="1" i="1" dirty="0">
                <a:solidFill>
                  <a:srgbClr val="006231"/>
                </a:solidFill>
                <a:highlight>
                  <a:srgbClr val="FFD84C"/>
                </a:highlight>
                <a:cs typeface="Arial" panose="020B0604020202020204" pitchFamily="34" charset="0"/>
              </a:rPr>
              <a:t>Grad-CAM: Visual Explanations via Gradient-based Localization     </a:t>
            </a:r>
            <a:r>
              <a:rPr lang="en-CA" sz="3600" b="1" dirty="0">
                <a:solidFill>
                  <a:srgbClr val="006231"/>
                </a:solidFill>
                <a:highlight>
                  <a:srgbClr val="FFD84C"/>
                </a:highlight>
                <a:cs typeface="Arial" panose="020B0604020202020204" pitchFamily="34" charset="0"/>
              </a:rPr>
              <a:t> ​</a:t>
            </a:r>
            <a:r>
              <a:rPr lang="en-US" altLang="en-US" sz="3600" b="1" i="1" dirty="0">
                <a:solidFill>
                  <a:srgbClr val="006231"/>
                </a:solidFill>
                <a:highlight>
                  <a:srgbClr val="FFD84C"/>
                </a:highlight>
                <a:cs typeface="Arial" panose="020B0604020202020204" pitchFamily="34" charset="0"/>
              </a:rPr>
              <a:t>                         </a:t>
            </a:r>
          </a:p>
        </p:txBody>
      </p:sp>
      <p:graphicFrame>
        <p:nvGraphicFramePr>
          <p:cNvPr id="4123" name="Chart 4122">
            <a:extLst>
              <a:ext uri="{FF2B5EF4-FFF2-40B4-BE49-F238E27FC236}">
                <a16:creationId xmlns:a16="http://schemas.microsoft.com/office/drawing/2014/main" id="{E6DB4A3A-EAAD-2367-1439-7EA8C7C5B612}"/>
              </a:ext>
            </a:extLst>
          </p:cNvPr>
          <p:cNvGraphicFramePr>
            <a:graphicFrameLocks/>
          </p:cNvGraphicFramePr>
          <p:nvPr>
            <p:extLst>
              <p:ext uri="{D42A27DB-BD31-4B8C-83A1-F6EECF244321}">
                <p14:modId xmlns:p14="http://schemas.microsoft.com/office/powerpoint/2010/main" val="2227354792"/>
              </p:ext>
            </p:extLst>
          </p:nvPr>
        </p:nvGraphicFramePr>
        <p:xfrm>
          <a:off x="24766030" y="7313050"/>
          <a:ext cx="4944798" cy="3445413"/>
        </p:xfrm>
        <a:graphic>
          <a:graphicData uri="http://schemas.openxmlformats.org/drawingml/2006/chart">
            <c:chart xmlns:c="http://schemas.openxmlformats.org/drawingml/2006/chart" xmlns:r="http://schemas.openxmlformats.org/officeDocument/2006/relationships" r:id="rId14"/>
          </a:graphicData>
        </a:graphic>
      </p:graphicFrame>
      <p:grpSp>
        <p:nvGrpSpPr>
          <p:cNvPr id="2" name="Group 1">
            <a:extLst>
              <a:ext uri="{FF2B5EF4-FFF2-40B4-BE49-F238E27FC236}">
                <a16:creationId xmlns:a16="http://schemas.microsoft.com/office/drawing/2014/main" id="{83D13207-4414-A88F-F9F6-5D57F5AABA86}"/>
              </a:ext>
            </a:extLst>
          </p:cNvPr>
          <p:cNvGrpSpPr/>
          <p:nvPr/>
        </p:nvGrpSpPr>
        <p:grpSpPr>
          <a:xfrm>
            <a:off x="16202293" y="12011782"/>
            <a:ext cx="14760635" cy="5161747"/>
            <a:chOff x="16202293" y="12011782"/>
            <a:chExt cx="14760635" cy="5161747"/>
          </a:xfrm>
        </p:grpSpPr>
        <p:grpSp>
          <p:nvGrpSpPr>
            <p:cNvPr id="102" name="Group 101">
              <a:extLst>
                <a:ext uri="{FF2B5EF4-FFF2-40B4-BE49-F238E27FC236}">
                  <a16:creationId xmlns:a16="http://schemas.microsoft.com/office/drawing/2014/main" id="{BFB5A589-6A74-0546-89C7-0CA9B4661EE9}"/>
                </a:ext>
              </a:extLst>
            </p:cNvPr>
            <p:cNvGrpSpPr/>
            <p:nvPr/>
          </p:nvGrpSpPr>
          <p:grpSpPr>
            <a:xfrm>
              <a:off x="16202293" y="12011782"/>
              <a:ext cx="14760635" cy="5161747"/>
              <a:chOff x="16120376" y="11142036"/>
              <a:chExt cx="14760635" cy="5161747"/>
            </a:xfrm>
          </p:grpSpPr>
          <p:pic>
            <p:nvPicPr>
              <p:cNvPr id="93" name="Picture 92" descr="A snow covered road and trees&#10;&#10;Description automatically generated">
                <a:extLst>
                  <a:ext uri="{FF2B5EF4-FFF2-40B4-BE49-F238E27FC236}">
                    <a16:creationId xmlns:a16="http://schemas.microsoft.com/office/drawing/2014/main" id="{1A3B0DA4-CBF9-80A6-F665-21ED4F12D56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150132" y="11146730"/>
                <a:ext cx="4134639" cy="2325734"/>
              </a:xfrm>
              <a:prstGeom prst="rect">
                <a:avLst/>
              </a:prstGeom>
            </p:spPr>
          </p:pic>
          <p:pic>
            <p:nvPicPr>
              <p:cNvPr id="94" name="Picture 93" descr="A highway with a car driving on it&#10;&#10;Description automatically generated">
                <a:extLst>
                  <a:ext uri="{FF2B5EF4-FFF2-40B4-BE49-F238E27FC236}">
                    <a16:creationId xmlns:a16="http://schemas.microsoft.com/office/drawing/2014/main" id="{52155AEE-D0D6-781F-F2C5-38880B1F420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141625" y="13960568"/>
                <a:ext cx="4143146" cy="2343215"/>
              </a:xfrm>
              <a:prstGeom prst="rect">
                <a:avLst/>
              </a:prstGeom>
            </p:spPr>
          </p:pic>
          <p:pic>
            <p:nvPicPr>
              <p:cNvPr id="98" name="Picture 97" descr="A snow covered road with a bridge&#10;&#10;Description automatically generated">
                <a:extLst>
                  <a:ext uri="{FF2B5EF4-FFF2-40B4-BE49-F238E27FC236}">
                    <a16:creationId xmlns:a16="http://schemas.microsoft.com/office/drawing/2014/main" id="{9C698EEA-7951-8D2E-89F2-E7B1AAB9CABC}"/>
                  </a:ext>
                </a:extLst>
              </p:cNvPr>
              <p:cNvPicPr>
                <a:picLocks noChangeAspect="1"/>
              </p:cNvPicPr>
              <p:nvPr/>
            </p:nvPicPr>
            <p:blipFill>
              <a:blip r:embed="rId17"/>
              <a:stretch>
                <a:fillRect/>
              </a:stretch>
            </p:blipFill>
            <p:spPr>
              <a:xfrm>
                <a:off x="26728213" y="11142036"/>
                <a:ext cx="4152798" cy="2330124"/>
              </a:xfrm>
              <a:prstGeom prst="rect">
                <a:avLst/>
              </a:prstGeom>
            </p:spPr>
          </p:pic>
          <p:sp>
            <p:nvSpPr>
              <p:cNvPr id="101" name="TextBox 100">
                <a:extLst>
                  <a:ext uri="{FF2B5EF4-FFF2-40B4-BE49-F238E27FC236}">
                    <a16:creationId xmlns:a16="http://schemas.microsoft.com/office/drawing/2014/main" id="{8CACE334-EA8D-E8B4-E4DB-82CDA457B619}"/>
                  </a:ext>
                </a:extLst>
              </p:cNvPr>
              <p:cNvSpPr txBox="1"/>
              <p:nvPr/>
            </p:nvSpPr>
            <p:spPr>
              <a:xfrm>
                <a:off x="16120376" y="11945646"/>
                <a:ext cx="1494141" cy="3970318"/>
              </a:xfrm>
              <a:prstGeom prst="rect">
                <a:avLst/>
              </a:prstGeom>
              <a:noFill/>
            </p:spPr>
            <p:txBody>
              <a:bodyPr wrap="square" rtlCol="0">
                <a:spAutoFit/>
              </a:bodyPr>
              <a:lstStyle/>
              <a:p>
                <a:pPr algn="ctr"/>
                <a:r>
                  <a:rPr lang="en-CA" sz="2800" dirty="0">
                    <a:solidFill>
                      <a:srgbClr val="006231"/>
                    </a:solidFill>
                    <a:cs typeface="Arial" panose="020B0604020202020204" pitchFamily="34" charset="0"/>
                  </a:rPr>
                  <a:t>Snowy</a:t>
                </a:r>
              </a:p>
              <a:p>
                <a:pPr algn="ctr"/>
                <a:r>
                  <a:rPr lang="en-CA" sz="2800" dirty="0">
                    <a:solidFill>
                      <a:srgbClr val="006231"/>
                    </a:solidFill>
                    <a:cs typeface="Arial" panose="020B0604020202020204" pitchFamily="34" charset="0"/>
                  </a:rPr>
                  <a:t>Road</a:t>
                </a:r>
              </a:p>
              <a:p>
                <a:pPr algn="ctr"/>
                <a:endParaRPr lang="en-CA" sz="2800" dirty="0">
                  <a:solidFill>
                    <a:srgbClr val="006231"/>
                  </a:solidFill>
                  <a:cs typeface="Arial" panose="020B0604020202020204" pitchFamily="34" charset="0"/>
                </a:endParaRPr>
              </a:p>
              <a:p>
                <a:pPr algn="ctr"/>
                <a:endParaRPr lang="en-CA" sz="2800" dirty="0">
                  <a:solidFill>
                    <a:srgbClr val="006231"/>
                  </a:solidFill>
                  <a:cs typeface="Arial" panose="020B0604020202020204" pitchFamily="34" charset="0"/>
                </a:endParaRPr>
              </a:p>
              <a:p>
                <a:pPr algn="ctr"/>
                <a:endParaRPr lang="en-CA" sz="2800" dirty="0">
                  <a:solidFill>
                    <a:srgbClr val="006231"/>
                  </a:solidFill>
                  <a:cs typeface="Arial" panose="020B0604020202020204" pitchFamily="34" charset="0"/>
                </a:endParaRPr>
              </a:p>
              <a:p>
                <a:pPr algn="ctr"/>
                <a:endParaRPr lang="en-CA" sz="2800" dirty="0">
                  <a:solidFill>
                    <a:srgbClr val="006231"/>
                  </a:solidFill>
                  <a:cs typeface="Arial" panose="020B0604020202020204" pitchFamily="34" charset="0"/>
                </a:endParaRPr>
              </a:p>
              <a:p>
                <a:pPr algn="ctr"/>
                <a:endParaRPr lang="en-CA" sz="2800" dirty="0">
                  <a:solidFill>
                    <a:srgbClr val="006231"/>
                  </a:solidFill>
                  <a:cs typeface="Arial" panose="020B0604020202020204" pitchFamily="34" charset="0"/>
                </a:endParaRPr>
              </a:p>
              <a:p>
                <a:pPr algn="ctr"/>
                <a:r>
                  <a:rPr lang="en-CA" sz="2800" dirty="0">
                    <a:solidFill>
                      <a:srgbClr val="006231"/>
                    </a:solidFill>
                    <a:cs typeface="Arial" panose="020B0604020202020204" pitchFamily="34" charset="0"/>
                  </a:rPr>
                  <a:t>Bare</a:t>
                </a:r>
              </a:p>
              <a:p>
                <a:pPr algn="ctr"/>
                <a:r>
                  <a:rPr lang="en-CA" sz="2800" dirty="0">
                    <a:solidFill>
                      <a:srgbClr val="006231"/>
                    </a:solidFill>
                    <a:cs typeface="Arial" panose="020B0604020202020204" pitchFamily="34" charset="0"/>
                  </a:rPr>
                  <a:t>Road</a:t>
                </a:r>
              </a:p>
            </p:txBody>
          </p:sp>
        </p:grpSp>
        <p:pic>
          <p:nvPicPr>
            <p:cNvPr id="4125" name="Picture 4124" descr="A snow covered road with trees&#10;&#10;Description automatically generated">
              <a:extLst>
                <a:ext uri="{FF2B5EF4-FFF2-40B4-BE49-F238E27FC236}">
                  <a16:creationId xmlns:a16="http://schemas.microsoft.com/office/drawing/2014/main" id="{5DE080F8-D634-6D74-F603-239DC6AAC206}"/>
                </a:ext>
              </a:extLst>
            </p:cNvPr>
            <p:cNvPicPr>
              <a:picLocks noChangeAspect="1"/>
            </p:cNvPicPr>
            <p:nvPr/>
          </p:nvPicPr>
          <p:blipFill>
            <a:blip r:embed="rId18"/>
            <a:stretch>
              <a:fillRect/>
            </a:stretch>
          </p:blipFill>
          <p:spPr>
            <a:xfrm>
              <a:off x="26810129" y="14818791"/>
              <a:ext cx="4134639" cy="2325734"/>
            </a:xfrm>
            <a:prstGeom prst="rect">
              <a:avLst/>
            </a:prstGeom>
          </p:spPr>
        </p:pic>
      </p:grpSp>
      <p:grpSp>
        <p:nvGrpSpPr>
          <p:cNvPr id="4130" name="Group 4129">
            <a:extLst>
              <a:ext uri="{FF2B5EF4-FFF2-40B4-BE49-F238E27FC236}">
                <a16:creationId xmlns:a16="http://schemas.microsoft.com/office/drawing/2014/main" id="{1CABD60D-BB13-6E5F-9B99-87CEE2FA4922}"/>
              </a:ext>
            </a:extLst>
          </p:cNvPr>
          <p:cNvGrpSpPr/>
          <p:nvPr/>
        </p:nvGrpSpPr>
        <p:grpSpPr>
          <a:xfrm>
            <a:off x="32226263" y="16876022"/>
            <a:ext cx="14387119" cy="5444426"/>
            <a:chOff x="34417733" y="20768969"/>
            <a:chExt cx="7006737" cy="3141641"/>
          </a:xfrm>
        </p:grpSpPr>
        <p:grpSp>
          <p:nvGrpSpPr>
            <p:cNvPr id="4129" name="Group 4128">
              <a:extLst>
                <a:ext uri="{FF2B5EF4-FFF2-40B4-BE49-F238E27FC236}">
                  <a16:creationId xmlns:a16="http://schemas.microsoft.com/office/drawing/2014/main" id="{7F92372C-80F4-578E-E5F6-BABF99DD8FFF}"/>
                </a:ext>
              </a:extLst>
            </p:cNvPr>
            <p:cNvGrpSpPr/>
            <p:nvPr/>
          </p:nvGrpSpPr>
          <p:grpSpPr>
            <a:xfrm>
              <a:off x="35072496" y="20768969"/>
              <a:ext cx="6351974" cy="3141641"/>
              <a:chOff x="31861110" y="20846009"/>
              <a:chExt cx="6170872" cy="3024103"/>
            </a:xfrm>
          </p:grpSpPr>
          <p:pic>
            <p:nvPicPr>
              <p:cNvPr id="4127" name="Picture 4126" descr="A diagram of a graph&#10;&#10;Description automatically generated">
                <a:extLst>
                  <a:ext uri="{FF2B5EF4-FFF2-40B4-BE49-F238E27FC236}">
                    <a16:creationId xmlns:a16="http://schemas.microsoft.com/office/drawing/2014/main" id="{3A80902A-6533-0A2C-B4D8-2D700A0F3B07}"/>
                  </a:ext>
                </a:extLst>
              </p:cNvPr>
              <p:cNvPicPr>
                <a:picLocks noChangeAspect="1"/>
              </p:cNvPicPr>
              <p:nvPr/>
            </p:nvPicPr>
            <p:blipFill rotWithShape="1">
              <a:blip r:embed="rId19"/>
              <a:srcRect t="3322" r="5800"/>
              <a:stretch/>
            </p:blipFill>
            <p:spPr>
              <a:xfrm>
                <a:off x="31861110" y="20846009"/>
                <a:ext cx="6170872" cy="3024103"/>
              </a:xfrm>
              <a:prstGeom prst="rect">
                <a:avLst/>
              </a:prstGeom>
            </p:spPr>
          </p:pic>
          <mc:AlternateContent xmlns:mc="http://schemas.openxmlformats.org/markup-compatibility/2006" xmlns:p14="http://schemas.microsoft.com/office/powerpoint/2010/main">
            <mc:Choice Requires="p14">
              <p:contentPart p14:bwMode="auto" r:id="rId20">
                <p14:nvContentPartPr>
                  <p14:cNvPr id="4128" name="Ink 4127">
                    <a:extLst>
                      <a:ext uri="{FF2B5EF4-FFF2-40B4-BE49-F238E27FC236}">
                        <a16:creationId xmlns:a16="http://schemas.microsoft.com/office/drawing/2014/main" id="{A5FF6193-7499-E118-8F1E-A31B08764AD9}"/>
                      </a:ext>
                    </a:extLst>
                  </p14:cNvPr>
                  <p14:cNvContentPartPr/>
                  <p14:nvPr/>
                </p14:nvContentPartPr>
                <p14:xfrm>
                  <a:off x="37994190" y="21934380"/>
                  <a:ext cx="29880" cy="199800"/>
                </p14:xfrm>
              </p:contentPart>
            </mc:Choice>
            <mc:Fallback xmlns="">
              <p:pic>
                <p:nvPicPr>
                  <p:cNvPr id="4128" name="Ink 4127">
                    <a:extLst>
                      <a:ext uri="{FF2B5EF4-FFF2-40B4-BE49-F238E27FC236}">
                        <a16:creationId xmlns:a16="http://schemas.microsoft.com/office/drawing/2014/main" id="{A5FF6193-7499-E118-8F1E-A31B08764AD9}"/>
                      </a:ext>
                    </a:extLst>
                  </p:cNvPr>
                  <p:cNvPicPr/>
                  <p:nvPr/>
                </p:nvPicPr>
                <p:blipFill>
                  <a:blip r:embed="rId32"/>
                  <a:stretch>
                    <a:fillRect/>
                  </a:stretch>
                </p:blipFill>
                <p:spPr>
                  <a:xfrm>
                    <a:off x="37977739" y="21918396"/>
                    <a:ext cx="63117" cy="231448"/>
                  </a:xfrm>
                  <a:prstGeom prst="rect">
                    <a:avLst/>
                  </a:prstGeom>
                </p:spPr>
              </p:pic>
            </mc:Fallback>
          </mc:AlternateContent>
        </p:grpSp>
        <p:pic>
          <p:nvPicPr>
            <p:cNvPr id="4097" name="Picture 4096" descr="A train on a snowy road&#10;&#10;Description automatically generated">
              <a:extLst>
                <a:ext uri="{FF2B5EF4-FFF2-40B4-BE49-F238E27FC236}">
                  <a16:creationId xmlns:a16="http://schemas.microsoft.com/office/drawing/2014/main" id="{52CFF80A-8184-70A4-92AD-EAFB0F46279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4454629" y="21139985"/>
              <a:ext cx="1921171" cy="1073870"/>
            </a:xfrm>
            <a:prstGeom prst="rect">
              <a:avLst/>
            </a:prstGeom>
          </p:spPr>
        </p:pic>
        <p:pic>
          <p:nvPicPr>
            <p:cNvPr id="4096" name="Picture 4095" descr="A red and blue background&#10;&#10;Description automatically generated with medium confidence">
              <a:extLst>
                <a:ext uri="{FF2B5EF4-FFF2-40B4-BE49-F238E27FC236}">
                  <a16:creationId xmlns:a16="http://schemas.microsoft.com/office/drawing/2014/main" id="{CC4BEED3-D51A-2E89-1221-C8CD08F42A0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4417733" y="22454153"/>
              <a:ext cx="1921171" cy="1080658"/>
            </a:xfrm>
            <a:prstGeom prst="rect">
              <a:avLst/>
            </a:prstGeom>
          </p:spPr>
        </p:pic>
      </p:grpSp>
      <p:sp>
        <p:nvSpPr>
          <p:cNvPr id="4131" name="TextBox 4130">
            <a:extLst>
              <a:ext uri="{FF2B5EF4-FFF2-40B4-BE49-F238E27FC236}">
                <a16:creationId xmlns:a16="http://schemas.microsoft.com/office/drawing/2014/main" id="{09CB686F-37BB-DCE5-EB33-90329B0F420C}"/>
              </a:ext>
            </a:extLst>
          </p:cNvPr>
          <p:cNvSpPr txBox="1"/>
          <p:nvPr/>
        </p:nvSpPr>
        <p:spPr>
          <a:xfrm>
            <a:off x="31802004" y="22392456"/>
            <a:ext cx="15016278" cy="1384995"/>
          </a:xfrm>
          <a:prstGeom prst="rect">
            <a:avLst/>
          </a:prstGeom>
          <a:noFill/>
        </p:spPr>
        <p:txBody>
          <a:bodyPr wrap="square" rtlCol="0">
            <a:spAutoFit/>
          </a:bodyPr>
          <a:lstStyle/>
          <a:p>
            <a:pPr marL="457200" indent="-457200">
              <a:buFont typeface="Wingdings" panose="05000000000000000000" pitchFamily="2" charset="2"/>
              <a:buChar char="v"/>
            </a:pPr>
            <a:r>
              <a:rPr lang="en-CA" sz="2800" dirty="0">
                <a:solidFill>
                  <a:srgbClr val="006231"/>
                </a:solidFill>
                <a:cs typeface="Arial" panose="020B0604020202020204" pitchFamily="34" charset="0"/>
              </a:rPr>
              <a:t>Grad-CAM enhances CNN interpretability by highlighting image regions most influential in classification, such as snow or bare pavement, offering insights into model decisions and improvement areas.</a:t>
            </a:r>
          </a:p>
        </p:txBody>
      </p:sp>
      <p:grpSp>
        <p:nvGrpSpPr>
          <p:cNvPr id="109" name="Group 108">
            <a:extLst>
              <a:ext uri="{FF2B5EF4-FFF2-40B4-BE49-F238E27FC236}">
                <a16:creationId xmlns:a16="http://schemas.microsoft.com/office/drawing/2014/main" id="{155B7FD7-9F30-3997-D868-F5AE801A6764}"/>
              </a:ext>
            </a:extLst>
          </p:cNvPr>
          <p:cNvGrpSpPr/>
          <p:nvPr/>
        </p:nvGrpSpPr>
        <p:grpSpPr>
          <a:xfrm>
            <a:off x="16774174" y="17793886"/>
            <a:ext cx="14282175" cy="9741212"/>
            <a:chOff x="16615242" y="17438907"/>
            <a:chExt cx="14575451" cy="9897581"/>
          </a:xfrm>
        </p:grpSpPr>
        <p:grpSp>
          <p:nvGrpSpPr>
            <p:cNvPr id="92" name="Group 91">
              <a:extLst>
                <a:ext uri="{FF2B5EF4-FFF2-40B4-BE49-F238E27FC236}">
                  <a16:creationId xmlns:a16="http://schemas.microsoft.com/office/drawing/2014/main" id="{65553F0D-BAB6-4FD6-79BF-269BC6C9CB8A}"/>
                </a:ext>
              </a:extLst>
            </p:cNvPr>
            <p:cNvGrpSpPr/>
            <p:nvPr/>
          </p:nvGrpSpPr>
          <p:grpSpPr>
            <a:xfrm>
              <a:off x="17716448" y="26309179"/>
              <a:ext cx="13236450" cy="1027309"/>
              <a:chOff x="17809560" y="21920459"/>
              <a:chExt cx="13236450" cy="1027309"/>
            </a:xfrm>
          </p:grpSpPr>
          <p:sp>
            <p:nvSpPr>
              <p:cNvPr id="89" name="TextBox 88">
                <a:extLst>
                  <a:ext uri="{FF2B5EF4-FFF2-40B4-BE49-F238E27FC236}">
                    <a16:creationId xmlns:a16="http://schemas.microsoft.com/office/drawing/2014/main" id="{02D5761A-53F5-6A77-D27A-27E242E4B54F}"/>
                  </a:ext>
                </a:extLst>
              </p:cNvPr>
              <p:cNvSpPr txBox="1"/>
              <p:nvPr/>
            </p:nvSpPr>
            <p:spPr>
              <a:xfrm>
                <a:off x="17809560" y="21920459"/>
                <a:ext cx="5790695" cy="969423"/>
              </a:xfrm>
              <a:prstGeom prst="rect">
                <a:avLst/>
              </a:prstGeom>
              <a:noFill/>
            </p:spPr>
            <p:txBody>
              <a:bodyPr wrap="square" rtlCol="0">
                <a:spAutoFit/>
              </a:bodyPr>
              <a:lstStyle/>
              <a:p>
                <a:pPr algn="ctr"/>
                <a:r>
                  <a:rPr lang="en-CA" sz="2800" dirty="0">
                    <a:solidFill>
                      <a:srgbClr val="006231"/>
                    </a:solidFill>
                    <a:cs typeface="Arial" panose="020B0604020202020204" pitchFamily="34" charset="0"/>
                  </a:rPr>
                  <a:t>Unbalanced 7,164 Images (7.2k)</a:t>
                </a:r>
              </a:p>
              <a:p>
                <a:pPr algn="ctr"/>
                <a:r>
                  <a:rPr lang="en-CA" sz="2800" dirty="0">
                    <a:solidFill>
                      <a:srgbClr val="006231"/>
                    </a:solidFill>
                    <a:cs typeface="Arial" panose="020B0604020202020204" pitchFamily="34" charset="0"/>
                  </a:rPr>
                  <a:t>67 Individual Angles</a:t>
                </a:r>
              </a:p>
            </p:txBody>
          </p:sp>
          <p:sp>
            <p:nvSpPr>
              <p:cNvPr id="91" name="TextBox 90">
                <a:extLst>
                  <a:ext uri="{FF2B5EF4-FFF2-40B4-BE49-F238E27FC236}">
                    <a16:creationId xmlns:a16="http://schemas.microsoft.com/office/drawing/2014/main" id="{17A60059-B1F7-CBD3-DBB2-04DC97DCC80A}"/>
                  </a:ext>
                </a:extLst>
              </p:cNvPr>
              <p:cNvSpPr txBox="1"/>
              <p:nvPr/>
            </p:nvSpPr>
            <p:spPr>
              <a:xfrm>
                <a:off x="25436925" y="21978346"/>
                <a:ext cx="5609085" cy="969422"/>
              </a:xfrm>
              <a:prstGeom prst="rect">
                <a:avLst/>
              </a:prstGeom>
              <a:noFill/>
            </p:spPr>
            <p:txBody>
              <a:bodyPr wrap="square" rtlCol="0">
                <a:spAutoFit/>
              </a:bodyPr>
              <a:lstStyle/>
              <a:p>
                <a:pPr algn="ctr"/>
                <a:r>
                  <a:rPr lang="en-CA" sz="2800" dirty="0">
                    <a:solidFill>
                      <a:srgbClr val="006231"/>
                    </a:solidFill>
                    <a:cs typeface="Arial" panose="020B0604020202020204" pitchFamily="34" charset="0"/>
                  </a:rPr>
                  <a:t>Balanced 2,200 Images (2.2k)</a:t>
                </a:r>
              </a:p>
              <a:p>
                <a:pPr algn="ctr"/>
                <a:r>
                  <a:rPr lang="en-CA" sz="2800" dirty="0">
                    <a:solidFill>
                      <a:srgbClr val="006231"/>
                    </a:solidFill>
                    <a:cs typeface="Arial" panose="020B0604020202020204" pitchFamily="34" charset="0"/>
                  </a:rPr>
                  <a:t>17 Individual Angles</a:t>
                </a:r>
              </a:p>
            </p:txBody>
          </p:sp>
        </p:grpSp>
        <p:graphicFrame>
          <p:nvGraphicFramePr>
            <p:cNvPr id="103" name="Chart 102">
              <a:extLst>
                <a:ext uri="{FF2B5EF4-FFF2-40B4-BE49-F238E27FC236}">
                  <a16:creationId xmlns:a16="http://schemas.microsoft.com/office/drawing/2014/main" id="{3C3617FF-B0EA-9FBE-8E8F-6E9CBAB0BD88}"/>
                </a:ext>
              </a:extLst>
            </p:cNvPr>
            <p:cNvGraphicFramePr>
              <a:graphicFrameLocks/>
            </p:cNvGraphicFramePr>
            <p:nvPr>
              <p:extLst>
                <p:ext uri="{D42A27DB-BD31-4B8C-83A1-F6EECF244321}">
                  <p14:modId xmlns:p14="http://schemas.microsoft.com/office/powerpoint/2010/main" val="2711881256"/>
                </p:ext>
              </p:extLst>
            </p:nvPr>
          </p:nvGraphicFramePr>
          <p:xfrm>
            <a:off x="16615242" y="17438907"/>
            <a:ext cx="6891901" cy="4794801"/>
          </p:xfrm>
          <a:graphic>
            <a:graphicData uri="http://schemas.openxmlformats.org/drawingml/2006/chart">
              <c:chart xmlns:c="http://schemas.openxmlformats.org/drawingml/2006/chart" xmlns:r="http://schemas.openxmlformats.org/officeDocument/2006/relationships" r:id="rId35"/>
            </a:graphicData>
          </a:graphic>
        </p:graphicFrame>
        <p:graphicFrame>
          <p:nvGraphicFramePr>
            <p:cNvPr id="104" name="Chart 103">
              <a:extLst>
                <a:ext uri="{FF2B5EF4-FFF2-40B4-BE49-F238E27FC236}">
                  <a16:creationId xmlns:a16="http://schemas.microsoft.com/office/drawing/2014/main" id="{192252D1-2526-D272-D83D-DAB301EE4968}"/>
                </a:ext>
              </a:extLst>
            </p:cNvPr>
            <p:cNvGraphicFramePr>
              <a:graphicFrameLocks/>
            </p:cNvGraphicFramePr>
            <p:nvPr>
              <p:extLst>
                <p:ext uri="{D42A27DB-BD31-4B8C-83A1-F6EECF244321}">
                  <p14:modId xmlns:p14="http://schemas.microsoft.com/office/powerpoint/2010/main" val="1811605321"/>
                </p:ext>
              </p:extLst>
            </p:nvPr>
          </p:nvGraphicFramePr>
          <p:xfrm>
            <a:off x="24222402" y="17453639"/>
            <a:ext cx="6968291" cy="4794801"/>
          </p:xfrm>
          <a:graphic>
            <a:graphicData uri="http://schemas.openxmlformats.org/drawingml/2006/chart">
              <c:chart xmlns:c="http://schemas.openxmlformats.org/drawingml/2006/chart" xmlns:r="http://schemas.openxmlformats.org/officeDocument/2006/relationships" r:id="rId36"/>
            </a:graphicData>
          </a:graphic>
        </p:graphicFrame>
      </p:grpSp>
      <p:sp>
        <p:nvSpPr>
          <p:cNvPr id="40" name="TextBox 39">
            <a:extLst>
              <a:ext uri="{FF2B5EF4-FFF2-40B4-BE49-F238E27FC236}">
                <a16:creationId xmlns:a16="http://schemas.microsoft.com/office/drawing/2014/main" id="{F6750F71-2DE4-71B9-80A0-7CC00E7184FB}"/>
              </a:ext>
            </a:extLst>
          </p:cNvPr>
          <p:cNvSpPr txBox="1"/>
          <p:nvPr/>
        </p:nvSpPr>
        <p:spPr>
          <a:xfrm>
            <a:off x="31758245" y="31742458"/>
            <a:ext cx="9629537" cy="3539430"/>
          </a:xfrm>
          <a:prstGeom prst="rect">
            <a:avLst/>
          </a:prstGeom>
          <a:noFill/>
        </p:spPr>
        <p:txBody>
          <a:bodyPr wrap="square" rtlCol="0">
            <a:spAutoFit/>
          </a:bodyPr>
          <a:lstStyle/>
          <a:p>
            <a:pPr marL="457200" indent="-457200" algn="just">
              <a:buFont typeface="Wingdings" panose="05000000000000000000" pitchFamily="2" charset="2"/>
              <a:buChar char="v"/>
            </a:pPr>
            <a:r>
              <a:rPr lang="en-CA" sz="2800" dirty="0">
                <a:solidFill>
                  <a:srgbClr val="006231"/>
                </a:solidFill>
                <a:cs typeface="Arial" panose="020B0604020202020204" pitchFamily="34" charset="0"/>
              </a:rPr>
              <a:t>The authors extend their gratitude to the Faculty of Engineering for the support provided through the Dean’s Research Awards Program. This program has been crucial in facilitating this study by providing a platform and the necessary opportunities for research. Additionally, the authors wish to acknowledge the Iowa Department of Transportation for supplying the essential datasets necessary for our research.</a:t>
            </a:r>
          </a:p>
        </p:txBody>
      </p:sp>
      <p:grpSp>
        <p:nvGrpSpPr>
          <p:cNvPr id="19" name="Group 18">
            <a:extLst>
              <a:ext uri="{FF2B5EF4-FFF2-40B4-BE49-F238E27FC236}">
                <a16:creationId xmlns:a16="http://schemas.microsoft.com/office/drawing/2014/main" id="{51BDABC3-E30E-F13E-8535-ABD7C094839D}"/>
              </a:ext>
            </a:extLst>
          </p:cNvPr>
          <p:cNvGrpSpPr/>
          <p:nvPr/>
        </p:nvGrpSpPr>
        <p:grpSpPr>
          <a:xfrm>
            <a:off x="1307904" y="7195695"/>
            <a:ext cx="13969552" cy="2629157"/>
            <a:chOff x="1422915" y="9104152"/>
            <a:chExt cx="11545121" cy="1899571"/>
          </a:xfrm>
        </p:grpSpPr>
        <p:pic>
          <p:nvPicPr>
            <p:cNvPr id="11" name="Picture 10" descr="Cars parked cars in the snow&#10;&#10;Description automatically generated">
              <a:extLst>
                <a:ext uri="{FF2B5EF4-FFF2-40B4-BE49-F238E27FC236}">
                  <a16:creationId xmlns:a16="http://schemas.microsoft.com/office/drawing/2014/main" id="{C2368A9F-36BD-13A4-19EC-AA991F0AC3EE}"/>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422915" y="9130392"/>
              <a:ext cx="3335172" cy="1873331"/>
            </a:xfrm>
            <a:prstGeom prst="rect">
              <a:avLst/>
            </a:prstGeom>
          </p:spPr>
        </p:pic>
        <p:pic>
          <p:nvPicPr>
            <p:cNvPr id="13" name="Picture 12" descr="A row of cars on a snowy road&#10;&#10;Description automatically generated">
              <a:extLst>
                <a:ext uri="{FF2B5EF4-FFF2-40B4-BE49-F238E27FC236}">
                  <a16:creationId xmlns:a16="http://schemas.microsoft.com/office/drawing/2014/main" id="{FEEEDB8C-BC03-C849-F85F-D5C4EE4FA509}"/>
                </a:ext>
              </a:extLst>
            </p:cNvPr>
            <p:cNvPicPr>
              <a:picLocks noChangeAspect="1"/>
            </p:cNvPicPr>
            <p:nvPr/>
          </p:nvPicPr>
          <p:blipFill rotWithShape="1">
            <a:blip r:embed="rId38">
              <a:extLst>
                <a:ext uri="{28A0092B-C50C-407E-A947-70E740481C1C}">
                  <a14:useLocalDpi xmlns:a14="http://schemas.microsoft.com/office/drawing/2010/main" val="0"/>
                </a:ext>
              </a:extLst>
            </a:blip>
            <a:srcRect l="1303" t="9577" r="1303" b="8216"/>
            <a:stretch/>
          </p:blipFill>
          <p:spPr>
            <a:xfrm>
              <a:off x="5588680" y="9104152"/>
              <a:ext cx="3335174" cy="1873331"/>
            </a:xfrm>
            <a:prstGeom prst="rect">
              <a:avLst/>
            </a:prstGeom>
          </p:spPr>
        </p:pic>
        <p:pic>
          <p:nvPicPr>
            <p:cNvPr id="15" name="Picture 14" descr="A snow plow on a road&#10;&#10;Description automatically generated">
              <a:extLst>
                <a:ext uri="{FF2B5EF4-FFF2-40B4-BE49-F238E27FC236}">
                  <a16:creationId xmlns:a16="http://schemas.microsoft.com/office/drawing/2014/main" id="{1C476ED8-1C43-97A0-D14B-8BEA1FD48AFA}"/>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l="29730" r="2316"/>
            <a:stretch/>
          </p:blipFill>
          <p:spPr>
            <a:xfrm>
              <a:off x="9632864" y="9104153"/>
              <a:ext cx="3335172" cy="1873331"/>
            </a:xfrm>
            <a:prstGeom prst="rect">
              <a:avLst/>
            </a:prstGeom>
          </p:spPr>
        </p:pic>
      </p:grpSp>
      <p:sp>
        <p:nvSpPr>
          <p:cNvPr id="20" name="TextBox 19">
            <a:extLst>
              <a:ext uri="{FF2B5EF4-FFF2-40B4-BE49-F238E27FC236}">
                <a16:creationId xmlns:a16="http://schemas.microsoft.com/office/drawing/2014/main" id="{A168CD9D-F463-F6A2-2D3C-776E48FFFE23}"/>
              </a:ext>
            </a:extLst>
          </p:cNvPr>
          <p:cNvSpPr txBox="1"/>
          <p:nvPr/>
        </p:nvSpPr>
        <p:spPr>
          <a:xfrm>
            <a:off x="1330052" y="9840636"/>
            <a:ext cx="4022831" cy="1368000"/>
          </a:xfrm>
          <a:prstGeom prst="rect">
            <a:avLst/>
          </a:prstGeom>
          <a:ln w="7620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CA" sz="2700" dirty="0">
                <a:solidFill>
                  <a:srgbClr val="006231"/>
                </a:solidFill>
                <a:latin typeface="Arial" panose="020B0604020202020204" pitchFamily="34" charset="0"/>
                <a:ea typeface="ＭＳ Ｐゴシック" panose="020B0600070205080204" pitchFamily="34" charset="-128"/>
                <a:cs typeface="Arial" panose="020B0604020202020204" pitchFamily="34" charset="0"/>
              </a:rPr>
              <a:t>21% of All Vehicle Crashes are </a:t>
            </a:r>
          </a:p>
          <a:p>
            <a:pPr algn="ctr"/>
            <a:r>
              <a:rPr lang="en-CA" sz="2700" dirty="0">
                <a:solidFill>
                  <a:srgbClr val="006231"/>
                </a:solidFill>
                <a:latin typeface="Arial" panose="020B0604020202020204" pitchFamily="34" charset="0"/>
                <a:ea typeface="ＭＳ Ｐゴシック" panose="020B0600070205080204" pitchFamily="34" charset="-128"/>
                <a:cs typeface="Arial" panose="020B0604020202020204" pitchFamily="34" charset="0"/>
              </a:rPr>
              <a:t>Weather-related in U.S.</a:t>
            </a:r>
          </a:p>
        </p:txBody>
      </p:sp>
      <p:sp>
        <p:nvSpPr>
          <p:cNvPr id="21" name="TextBox 20">
            <a:extLst>
              <a:ext uri="{FF2B5EF4-FFF2-40B4-BE49-F238E27FC236}">
                <a16:creationId xmlns:a16="http://schemas.microsoft.com/office/drawing/2014/main" id="{E34EE809-9C6C-86BE-12A5-4398877F0917}"/>
              </a:ext>
            </a:extLst>
          </p:cNvPr>
          <p:cNvSpPr txBox="1"/>
          <p:nvPr/>
        </p:nvSpPr>
        <p:spPr>
          <a:xfrm>
            <a:off x="11236680" y="9830136"/>
            <a:ext cx="4022831" cy="1368000"/>
          </a:xfrm>
          <a:prstGeom prst="rect">
            <a:avLst/>
          </a:prstGeom>
          <a:ln w="7620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CA" sz="2700" dirty="0">
                <a:solidFill>
                  <a:srgbClr val="006231"/>
                </a:solidFill>
                <a:latin typeface="Arial" panose="020B0604020202020204" pitchFamily="34" charset="0"/>
                <a:ea typeface="ＭＳ Ｐゴシック" panose="020B0600070205080204" pitchFamily="34" charset="-128"/>
                <a:cs typeface="Arial" panose="020B0604020202020204" pitchFamily="34" charset="0"/>
              </a:rPr>
              <a:t>Winter Maintenance Annual Cost In U.S.</a:t>
            </a:r>
          </a:p>
          <a:p>
            <a:pPr algn="ctr"/>
            <a:r>
              <a:rPr lang="en-CA" sz="2700" dirty="0">
                <a:solidFill>
                  <a:srgbClr val="006231"/>
                </a:solidFill>
                <a:latin typeface="Arial" panose="020B0604020202020204" pitchFamily="34" charset="0"/>
                <a:ea typeface="ＭＳ Ｐゴシック" panose="020B0600070205080204" pitchFamily="34" charset="-128"/>
                <a:cs typeface="Arial" panose="020B0604020202020204" pitchFamily="34" charset="0"/>
              </a:rPr>
              <a:t>Direct $2.3B Indirect $5B </a:t>
            </a:r>
          </a:p>
        </p:txBody>
      </p:sp>
      <p:sp>
        <p:nvSpPr>
          <p:cNvPr id="22" name="TextBox 21">
            <a:extLst>
              <a:ext uri="{FF2B5EF4-FFF2-40B4-BE49-F238E27FC236}">
                <a16:creationId xmlns:a16="http://schemas.microsoft.com/office/drawing/2014/main" id="{BB149A1C-333A-D4F1-134B-57914EA7EFD0}"/>
              </a:ext>
            </a:extLst>
          </p:cNvPr>
          <p:cNvSpPr txBox="1"/>
          <p:nvPr/>
        </p:nvSpPr>
        <p:spPr>
          <a:xfrm>
            <a:off x="6348464" y="9827214"/>
            <a:ext cx="4022831" cy="1369606"/>
          </a:xfrm>
          <a:prstGeom prst="rect">
            <a:avLst/>
          </a:prstGeom>
          <a:ln w="7620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CA" sz="2700" dirty="0">
                <a:solidFill>
                  <a:srgbClr val="006231"/>
                </a:solidFill>
                <a:latin typeface="Arial" panose="020B0604020202020204" pitchFamily="34" charset="0"/>
                <a:ea typeface="ＭＳ Ｐゴシック" panose="020B0600070205080204" pitchFamily="34" charset="-128"/>
                <a:cs typeface="Arial" panose="020B0604020202020204" pitchFamily="34" charset="0"/>
              </a:rPr>
              <a:t>Winter Traffic Mobility Capacity 44%↓ </a:t>
            </a:r>
          </a:p>
          <a:p>
            <a:pPr algn="ctr"/>
            <a:r>
              <a:rPr lang="en-CA" sz="2700" dirty="0">
                <a:solidFill>
                  <a:srgbClr val="006231"/>
                </a:solidFill>
                <a:latin typeface="Arial" panose="020B0604020202020204" pitchFamily="34" charset="0"/>
                <a:ea typeface="ＭＳ Ｐゴシック" panose="020B0600070205080204" pitchFamily="34" charset="-128"/>
                <a:cs typeface="Arial" panose="020B0604020202020204" pitchFamily="34" charset="0"/>
              </a:rPr>
              <a:t>Speed 17%↓</a:t>
            </a:r>
          </a:p>
        </p:txBody>
      </p:sp>
      <p:pic>
        <p:nvPicPr>
          <p:cNvPr id="25" name="Picture 24" descr="A snow covered road and a power line&#10;&#10;Description automatically generated">
            <a:extLst>
              <a:ext uri="{FF2B5EF4-FFF2-40B4-BE49-F238E27FC236}">
                <a16:creationId xmlns:a16="http://schemas.microsoft.com/office/drawing/2014/main" id="{0810194C-17D8-D678-15C6-084604640E75}"/>
              </a:ext>
            </a:extLst>
          </p:cNvPr>
          <p:cNvPicPr>
            <a:picLocks noChangeAspect="1"/>
          </p:cNvPicPr>
          <p:nvPr/>
        </p:nvPicPr>
        <p:blipFill>
          <a:blip r:embed="rId40"/>
          <a:stretch>
            <a:fillRect/>
          </a:stretch>
        </p:blipFill>
        <p:spPr>
          <a:xfrm>
            <a:off x="17695545" y="11951296"/>
            <a:ext cx="4134639" cy="2369705"/>
          </a:xfrm>
          <a:prstGeom prst="rect">
            <a:avLst/>
          </a:prstGeom>
        </p:spPr>
      </p:pic>
      <p:pic>
        <p:nvPicPr>
          <p:cNvPr id="29" name="Picture 28" descr="A road with a bridge in the snow&#10;&#10;Description automatically generated">
            <a:extLst>
              <a:ext uri="{FF2B5EF4-FFF2-40B4-BE49-F238E27FC236}">
                <a16:creationId xmlns:a16="http://schemas.microsoft.com/office/drawing/2014/main" id="{9446CE5A-EAEF-28FD-8C82-E09D61B7482C}"/>
              </a:ext>
            </a:extLst>
          </p:cNvPr>
          <p:cNvPicPr>
            <a:picLocks noChangeAspect="1"/>
          </p:cNvPicPr>
          <p:nvPr/>
        </p:nvPicPr>
        <p:blipFill>
          <a:blip r:embed="rId41"/>
          <a:stretch>
            <a:fillRect/>
          </a:stretch>
        </p:blipFill>
        <p:spPr>
          <a:xfrm>
            <a:off x="17653050" y="14823891"/>
            <a:ext cx="4177134" cy="2349638"/>
          </a:xfrm>
          <a:prstGeom prst="rect">
            <a:avLst/>
          </a:prstGeom>
        </p:spPr>
      </p:pic>
      <p:sp>
        <p:nvSpPr>
          <p:cNvPr id="31" name="Arrow: Right 30">
            <a:extLst>
              <a:ext uri="{FF2B5EF4-FFF2-40B4-BE49-F238E27FC236}">
                <a16:creationId xmlns:a16="http://schemas.microsoft.com/office/drawing/2014/main" id="{011F1F4C-8F34-2891-DC52-DD286F6860E4}"/>
              </a:ext>
            </a:extLst>
          </p:cNvPr>
          <p:cNvSpPr/>
          <p:nvPr/>
        </p:nvSpPr>
        <p:spPr>
          <a:xfrm>
            <a:off x="6247479" y="15348659"/>
            <a:ext cx="1113811" cy="669127"/>
          </a:xfrm>
          <a:prstGeom prst="rightArrow">
            <a:avLst/>
          </a:prstGeom>
          <a:solidFill>
            <a:srgbClr val="017B4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23" name="Picture 22" descr="Blue text on a black background&#10;&#10;Description automatically generated">
            <a:extLst>
              <a:ext uri="{FF2B5EF4-FFF2-40B4-BE49-F238E27FC236}">
                <a16:creationId xmlns:a16="http://schemas.microsoft.com/office/drawing/2014/main" id="{A080FA41-9F57-57D5-CBF5-0ECFCECE94E0}"/>
              </a:ext>
            </a:extLst>
          </p:cNvPr>
          <p:cNvPicPr>
            <a:picLocks noChangeAspect="1"/>
          </p:cNvPicPr>
          <p:nvPr/>
        </p:nvPicPr>
        <p:blipFill>
          <a:blip r:embed="rId42"/>
          <a:stretch>
            <a:fillRect/>
          </a:stretch>
        </p:blipFill>
        <p:spPr>
          <a:xfrm>
            <a:off x="41560376" y="31897512"/>
            <a:ext cx="5122042" cy="1695324"/>
          </a:xfrm>
          <a:prstGeom prst="rect">
            <a:avLst/>
          </a:prstGeom>
        </p:spPr>
      </p:pic>
      <p:pic>
        <p:nvPicPr>
          <p:cNvPr id="10" name="Picture 9">
            <a:extLst>
              <a:ext uri="{FF2B5EF4-FFF2-40B4-BE49-F238E27FC236}">
                <a16:creationId xmlns:a16="http://schemas.microsoft.com/office/drawing/2014/main" id="{B24D257E-1F47-20AC-9B14-32407DED28FE}"/>
              </a:ext>
            </a:extLst>
          </p:cNvPr>
          <p:cNvPicPr>
            <a:picLocks noChangeAspect="1"/>
          </p:cNvPicPr>
          <p:nvPr/>
        </p:nvPicPr>
        <p:blipFill>
          <a:blip r:embed="rId43"/>
          <a:stretch>
            <a:fillRect/>
          </a:stretch>
        </p:blipFill>
        <p:spPr>
          <a:xfrm>
            <a:off x="37223583" y="6989389"/>
            <a:ext cx="5114750" cy="4376198"/>
          </a:xfrm>
          <a:prstGeom prst="rect">
            <a:avLst/>
          </a:prstGeom>
        </p:spPr>
      </p:pic>
      <p:pic>
        <p:nvPicPr>
          <p:cNvPr id="26" name="Picture 25">
            <a:extLst>
              <a:ext uri="{FF2B5EF4-FFF2-40B4-BE49-F238E27FC236}">
                <a16:creationId xmlns:a16="http://schemas.microsoft.com/office/drawing/2014/main" id="{324D8660-730B-A4F0-99E1-24785F9E3B70}"/>
              </a:ext>
            </a:extLst>
          </p:cNvPr>
          <p:cNvPicPr>
            <a:picLocks noChangeAspect="1"/>
          </p:cNvPicPr>
          <p:nvPr/>
        </p:nvPicPr>
        <p:blipFill>
          <a:blip r:embed="rId44"/>
          <a:stretch>
            <a:fillRect/>
          </a:stretch>
        </p:blipFill>
        <p:spPr>
          <a:xfrm>
            <a:off x="32126906" y="7015989"/>
            <a:ext cx="5092704" cy="4376198"/>
          </a:xfrm>
          <a:prstGeom prst="rect">
            <a:avLst/>
          </a:prstGeom>
        </p:spPr>
      </p:pic>
      <p:pic>
        <p:nvPicPr>
          <p:cNvPr id="43" name="Picture 42">
            <a:extLst>
              <a:ext uri="{FF2B5EF4-FFF2-40B4-BE49-F238E27FC236}">
                <a16:creationId xmlns:a16="http://schemas.microsoft.com/office/drawing/2014/main" id="{0902BC64-8BAD-8AC6-0EF1-CC8892E6804B}"/>
              </a:ext>
            </a:extLst>
          </p:cNvPr>
          <p:cNvPicPr>
            <a:picLocks noChangeAspect="1"/>
          </p:cNvPicPr>
          <p:nvPr/>
        </p:nvPicPr>
        <p:blipFill>
          <a:blip r:embed="rId45"/>
          <a:stretch>
            <a:fillRect/>
          </a:stretch>
        </p:blipFill>
        <p:spPr>
          <a:xfrm>
            <a:off x="37213283" y="11618707"/>
            <a:ext cx="5164355" cy="4376198"/>
          </a:xfrm>
          <a:prstGeom prst="rect">
            <a:avLst/>
          </a:prstGeom>
        </p:spPr>
      </p:pic>
      <p:pic>
        <p:nvPicPr>
          <p:cNvPr id="46" name="Picture 45">
            <a:extLst>
              <a:ext uri="{FF2B5EF4-FFF2-40B4-BE49-F238E27FC236}">
                <a16:creationId xmlns:a16="http://schemas.microsoft.com/office/drawing/2014/main" id="{35AB81C3-AC7A-0879-4590-611BBF90632C}"/>
              </a:ext>
            </a:extLst>
          </p:cNvPr>
          <p:cNvPicPr>
            <a:picLocks noChangeAspect="1"/>
          </p:cNvPicPr>
          <p:nvPr/>
        </p:nvPicPr>
        <p:blipFill>
          <a:blip r:embed="rId46"/>
          <a:stretch>
            <a:fillRect/>
          </a:stretch>
        </p:blipFill>
        <p:spPr>
          <a:xfrm>
            <a:off x="32126906" y="11583401"/>
            <a:ext cx="5092704" cy="4376198"/>
          </a:xfrm>
          <a:prstGeom prst="rect">
            <a:avLst/>
          </a:prstGeom>
        </p:spPr>
      </p:pic>
      <p:pic>
        <p:nvPicPr>
          <p:cNvPr id="52" name="Picture 51">
            <a:extLst>
              <a:ext uri="{FF2B5EF4-FFF2-40B4-BE49-F238E27FC236}">
                <a16:creationId xmlns:a16="http://schemas.microsoft.com/office/drawing/2014/main" id="{2A711A92-2DD4-698B-BBDD-BA64ACFD6115}"/>
              </a:ext>
            </a:extLst>
          </p:cNvPr>
          <p:cNvPicPr>
            <a:picLocks noChangeAspect="1"/>
          </p:cNvPicPr>
          <p:nvPr/>
        </p:nvPicPr>
        <p:blipFill>
          <a:blip r:embed="rId47"/>
          <a:stretch>
            <a:fillRect/>
          </a:stretch>
        </p:blipFill>
        <p:spPr>
          <a:xfrm>
            <a:off x="16265622" y="22587331"/>
            <a:ext cx="7962647" cy="3951187"/>
          </a:xfrm>
          <a:prstGeom prst="rect">
            <a:avLst/>
          </a:prstGeom>
        </p:spPr>
      </p:pic>
      <p:pic>
        <p:nvPicPr>
          <p:cNvPr id="58" name="Picture 57">
            <a:extLst>
              <a:ext uri="{FF2B5EF4-FFF2-40B4-BE49-F238E27FC236}">
                <a16:creationId xmlns:a16="http://schemas.microsoft.com/office/drawing/2014/main" id="{B1D93D6E-76F4-9AB1-CA02-F05B14715533}"/>
              </a:ext>
            </a:extLst>
          </p:cNvPr>
          <p:cNvPicPr>
            <a:picLocks noChangeAspect="1"/>
          </p:cNvPicPr>
          <p:nvPr/>
        </p:nvPicPr>
        <p:blipFill>
          <a:blip r:embed="rId48"/>
          <a:stretch>
            <a:fillRect/>
          </a:stretch>
        </p:blipFill>
        <p:spPr>
          <a:xfrm>
            <a:off x="24448167" y="22689982"/>
            <a:ext cx="6753239" cy="3972494"/>
          </a:xfrm>
          <a:prstGeom prst="rect">
            <a:avLst/>
          </a:prstGeom>
        </p:spPr>
      </p:pic>
      <p:graphicFrame>
        <p:nvGraphicFramePr>
          <p:cNvPr id="62" name="Chart 61">
            <a:extLst>
              <a:ext uri="{FF2B5EF4-FFF2-40B4-BE49-F238E27FC236}">
                <a16:creationId xmlns:a16="http://schemas.microsoft.com/office/drawing/2014/main" id="{B9508699-49BA-304D-0B83-C5E4EF9FA9BA}"/>
              </a:ext>
            </a:extLst>
          </p:cNvPr>
          <p:cNvGraphicFramePr>
            <a:graphicFrameLocks/>
          </p:cNvGraphicFramePr>
          <p:nvPr>
            <p:extLst>
              <p:ext uri="{D42A27DB-BD31-4B8C-83A1-F6EECF244321}">
                <p14:modId xmlns:p14="http://schemas.microsoft.com/office/powerpoint/2010/main" val="2741326642"/>
              </p:ext>
            </p:extLst>
          </p:nvPr>
        </p:nvGraphicFramePr>
        <p:xfrm>
          <a:off x="42338333" y="6962788"/>
          <a:ext cx="4572000" cy="9117507"/>
        </p:xfrm>
        <a:graphic>
          <a:graphicData uri="http://schemas.openxmlformats.org/drawingml/2006/chart">
            <c:chart xmlns:c="http://schemas.openxmlformats.org/drawingml/2006/chart" xmlns:r="http://schemas.openxmlformats.org/officeDocument/2006/relationships" r:id="rId49"/>
          </a:graphicData>
        </a:graphic>
      </p:graphicFrame>
      <p:grpSp>
        <p:nvGrpSpPr>
          <p:cNvPr id="4150" name="Group 4149">
            <a:extLst>
              <a:ext uri="{FF2B5EF4-FFF2-40B4-BE49-F238E27FC236}">
                <a16:creationId xmlns:a16="http://schemas.microsoft.com/office/drawing/2014/main" id="{FB3120D1-0B79-4CB1-688C-D0DBD87BB9A8}"/>
              </a:ext>
            </a:extLst>
          </p:cNvPr>
          <p:cNvGrpSpPr/>
          <p:nvPr/>
        </p:nvGrpSpPr>
        <p:grpSpPr>
          <a:xfrm>
            <a:off x="27404760" y="30456240"/>
            <a:ext cx="948600" cy="149040"/>
            <a:chOff x="27404760" y="30456240"/>
            <a:chExt cx="948600" cy="149040"/>
          </a:xfrm>
        </p:grpSpPr>
        <mc:AlternateContent xmlns:mc="http://schemas.openxmlformats.org/markup-compatibility/2006" xmlns:p14="http://schemas.microsoft.com/office/powerpoint/2010/main">
          <mc:Choice Requires="p14">
            <p:contentPart p14:bwMode="auto" r:id="rId50">
              <p14:nvContentPartPr>
                <p14:cNvPr id="4147" name="Ink 4146">
                  <a:extLst>
                    <a:ext uri="{FF2B5EF4-FFF2-40B4-BE49-F238E27FC236}">
                      <a16:creationId xmlns:a16="http://schemas.microsoft.com/office/drawing/2014/main" id="{D3B8D1D9-37BF-9EE5-6F2A-07947AE276B2}"/>
                    </a:ext>
                  </a:extLst>
                </p14:cNvPr>
                <p14:cNvContentPartPr/>
                <p14:nvPr/>
              </p14:nvContentPartPr>
              <p14:xfrm>
                <a:off x="27404760" y="30510240"/>
                <a:ext cx="941040" cy="95040"/>
              </p14:xfrm>
            </p:contentPart>
          </mc:Choice>
          <mc:Fallback xmlns="">
            <p:pic>
              <p:nvPicPr>
                <p:cNvPr id="4147" name="Ink 4146">
                  <a:extLst>
                    <a:ext uri="{FF2B5EF4-FFF2-40B4-BE49-F238E27FC236}">
                      <a16:creationId xmlns:a16="http://schemas.microsoft.com/office/drawing/2014/main" id="{D3B8D1D9-37BF-9EE5-6F2A-07947AE276B2}"/>
                    </a:ext>
                  </a:extLst>
                </p:cNvPr>
                <p:cNvPicPr/>
                <p:nvPr/>
              </p:nvPicPr>
              <p:blipFill>
                <a:blip r:embed="rId52"/>
                <a:stretch>
                  <a:fillRect/>
                </a:stretch>
              </p:blipFill>
              <p:spPr>
                <a:xfrm>
                  <a:off x="27387120" y="30492240"/>
                  <a:ext cx="976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48" name="Ink 4147">
                  <a:extLst>
                    <a:ext uri="{FF2B5EF4-FFF2-40B4-BE49-F238E27FC236}">
                      <a16:creationId xmlns:a16="http://schemas.microsoft.com/office/drawing/2014/main" id="{E6624837-1830-F975-01AC-D9BE10AD380D}"/>
                    </a:ext>
                  </a:extLst>
                </p14:cNvPr>
                <p14:cNvContentPartPr/>
                <p14:nvPr/>
              </p14:nvContentPartPr>
              <p14:xfrm>
                <a:off x="27515640" y="30487200"/>
                <a:ext cx="37800" cy="8280"/>
              </p14:xfrm>
            </p:contentPart>
          </mc:Choice>
          <mc:Fallback xmlns="">
            <p:pic>
              <p:nvPicPr>
                <p:cNvPr id="4148" name="Ink 4147">
                  <a:extLst>
                    <a:ext uri="{FF2B5EF4-FFF2-40B4-BE49-F238E27FC236}">
                      <a16:creationId xmlns:a16="http://schemas.microsoft.com/office/drawing/2014/main" id="{E6624837-1830-F975-01AC-D9BE10AD380D}"/>
                    </a:ext>
                  </a:extLst>
                </p:cNvPr>
                <p:cNvPicPr/>
                <p:nvPr/>
              </p:nvPicPr>
              <p:blipFill>
                <a:blip r:embed="rId54"/>
                <a:stretch>
                  <a:fillRect/>
                </a:stretch>
              </p:blipFill>
              <p:spPr>
                <a:xfrm>
                  <a:off x="27497640" y="30469560"/>
                  <a:ext cx="734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49" name="Ink 4148">
                  <a:extLst>
                    <a:ext uri="{FF2B5EF4-FFF2-40B4-BE49-F238E27FC236}">
                      <a16:creationId xmlns:a16="http://schemas.microsoft.com/office/drawing/2014/main" id="{B76862AA-7FA0-F2E7-5A4A-651105E83B54}"/>
                    </a:ext>
                  </a:extLst>
                </p14:cNvPr>
                <p14:cNvContentPartPr/>
                <p14:nvPr/>
              </p14:nvContentPartPr>
              <p14:xfrm>
                <a:off x="27810120" y="30456240"/>
                <a:ext cx="543240" cy="109800"/>
              </p14:xfrm>
            </p:contentPart>
          </mc:Choice>
          <mc:Fallback xmlns="">
            <p:pic>
              <p:nvPicPr>
                <p:cNvPr id="4149" name="Ink 4148">
                  <a:extLst>
                    <a:ext uri="{FF2B5EF4-FFF2-40B4-BE49-F238E27FC236}">
                      <a16:creationId xmlns:a16="http://schemas.microsoft.com/office/drawing/2014/main" id="{B76862AA-7FA0-F2E7-5A4A-651105E83B54}"/>
                    </a:ext>
                  </a:extLst>
                </p:cNvPr>
                <p:cNvPicPr/>
                <p:nvPr/>
              </p:nvPicPr>
              <p:blipFill>
                <a:blip r:embed="rId56"/>
                <a:stretch>
                  <a:fillRect/>
                </a:stretch>
              </p:blipFill>
              <p:spPr>
                <a:xfrm>
                  <a:off x="27792480" y="30438600"/>
                  <a:ext cx="578880" cy="145440"/>
                </a:xfrm>
                <a:prstGeom prst="rect">
                  <a:avLst/>
                </a:prstGeom>
              </p:spPr>
            </p:pic>
          </mc:Fallback>
        </mc:AlternateContent>
      </p:grpSp>
      <p:sp>
        <p:nvSpPr>
          <p:cNvPr id="4156" name="TextBox 23">
            <a:extLst>
              <a:ext uri="{FF2B5EF4-FFF2-40B4-BE49-F238E27FC236}">
                <a16:creationId xmlns:a16="http://schemas.microsoft.com/office/drawing/2014/main" id="{18FB59A6-46D9-B9EE-340F-EDC1F59E29A0}"/>
              </a:ext>
            </a:extLst>
          </p:cNvPr>
          <p:cNvSpPr txBox="1">
            <a:spLocks noChangeArrowheads="1"/>
          </p:cNvSpPr>
          <p:nvPr/>
        </p:nvSpPr>
        <p:spPr bwMode="auto">
          <a:xfrm>
            <a:off x="1038496" y="34153826"/>
            <a:ext cx="14671008" cy="1416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marL="571500" indent="-571500" eaLnBrk="1" hangingPunct="1">
              <a:lnSpc>
                <a:spcPct val="120000"/>
              </a:lnSpc>
              <a:buFont typeface="Wingdings" panose="05000000000000000000" pitchFamily="2" charset="2"/>
              <a:buChar char="v"/>
            </a:pPr>
            <a:r>
              <a:rPr lang="en-CA" sz="3600" b="1" dirty="0">
                <a:solidFill>
                  <a:srgbClr val="006231"/>
                </a:solidFill>
                <a:highlight>
                  <a:srgbClr val="FFD84C"/>
                </a:highlight>
                <a:cs typeface="Arial" panose="020B0604020202020204" pitchFamily="34" charset="0"/>
              </a:rPr>
              <a:t>​</a:t>
            </a:r>
            <a:r>
              <a:rPr lang="en-CA" altLang="en-US" sz="2800" dirty="0">
                <a:solidFill>
                  <a:srgbClr val="006231"/>
                </a:solidFill>
                <a:cs typeface="Arial" panose="020B0604020202020204" pitchFamily="34" charset="0"/>
              </a:rPr>
              <a:t>The objective is to improve winter road monitoring with Convolutional Neural Networks (CNN) to enable near real-time RSC monitoring by interpolating between RWIS points.</a:t>
            </a:r>
          </a:p>
        </p:txBody>
      </p:sp>
      <p:pic>
        <p:nvPicPr>
          <p:cNvPr id="4158" name="Picture 4157" descr="A screenshot of a computer&#10;&#10;Description automatically generated">
            <a:extLst>
              <a:ext uri="{FF2B5EF4-FFF2-40B4-BE49-F238E27FC236}">
                <a16:creationId xmlns:a16="http://schemas.microsoft.com/office/drawing/2014/main" id="{3C5347CB-AAC1-671A-4111-0B7CC4ED1A3F}"/>
              </a:ext>
            </a:extLst>
          </p:cNvPr>
          <p:cNvPicPr>
            <a:picLocks noChangeAspect="1"/>
          </p:cNvPicPr>
          <p:nvPr/>
        </p:nvPicPr>
        <p:blipFill rotWithShape="1">
          <a:blip r:embed="rId57"/>
          <a:srcRect l="1378" t="15552" r="3475" b="2419"/>
          <a:stretch/>
        </p:blipFill>
        <p:spPr>
          <a:xfrm>
            <a:off x="1322669" y="25365214"/>
            <a:ext cx="13954787" cy="6015354"/>
          </a:xfrm>
          <a:prstGeom prst="rect">
            <a:avLst/>
          </a:prstGeom>
        </p:spPr>
      </p:pic>
      <p:grpSp>
        <p:nvGrpSpPr>
          <p:cNvPr id="107" name="Group 106">
            <a:extLst>
              <a:ext uri="{FF2B5EF4-FFF2-40B4-BE49-F238E27FC236}">
                <a16:creationId xmlns:a16="http://schemas.microsoft.com/office/drawing/2014/main" id="{5CBC4D1A-54C2-4959-5BA6-F64D6AB344BC}"/>
              </a:ext>
            </a:extLst>
          </p:cNvPr>
          <p:cNvGrpSpPr/>
          <p:nvPr/>
        </p:nvGrpSpPr>
        <p:grpSpPr>
          <a:xfrm>
            <a:off x="824363" y="31619961"/>
            <a:ext cx="14932743" cy="2149759"/>
            <a:chOff x="824363" y="31485823"/>
            <a:chExt cx="14932743" cy="2149759"/>
          </a:xfrm>
        </p:grpSpPr>
        <p:grpSp>
          <p:nvGrpSpPr>
            <p:cNvPr id="67" name="Group 66">
              <a:extLst>
                <a:ext uri="{FF2B5EF4-FFF2-40B4-BE49-F238E27FC236}">
                  <a16:creationId xmlns:a16="http://schemas.microsoft.com/office/drawing/2014/main" id="{A6A26A2D-8519-C2AF-E482-4CC71187A0A8}"/>
                </a:ext>
              </a:extLst>
            </p:cNvPr>
            <p:cNvGrpSpPr/>
            <p:nvPr/>
          </p:nvGrpSpPr>
          <p:grpSpPr>
            <a:xfrm>
              <a:off x="824363" y="32614792"/>
              <a:ext cx="14932743" cy="936696"/>
              <a:chOff x="824363" y="32614792"/>
              <a:chExt cx="14932743" cy="936696"/>
            </a:xfrm>
          </p:grpSpPr>
          <p:pic>
            <p:nvPicPr>
              <p:cNvPr id="1028" name="Picture 4" descr="Horizontal Road Vector Art, Icons, and Graphics for Free Download">
                <a:extLst>
                  <a:ext uri="{FF2B5EF4-FFF2-40B4-BE49-F238E27FC236}">
                    <a16:creationId xmlns:a16="http://schemas.microsoft.com/office/drawing/2014/main" id="{DDACCB25-3DD0-46CA-898B-89170E17C83D}"/>
                  </a:ext>
                </a:extLst>
              </p:cNvPr>
              <p:cNvPicPr>
                <a:picLocks noChangeAspect="1" noChangeArrowheads="1"/>
              </p:cNvPicPr>
              <p:nvPr/>
            </p:nvPicPr>
            <p:blipFill rotWithShape="1">
              <a:blip r:embed="rId58">
                <a:extLst>
                  <a:ext uri="{28A0092B-C50C-407E-A947-70E740481C1C}">
                    <a14:useLocalDpi xmlns:a14="http://schemas.microsoft.com/office/drawing/2010/main" val="0"/>
                  </a:ext>
                </a:extLst>
              </a:blip>
              <a:srcRect t="25029" b="26094"/>
              <a:stretch/>
            </p:blipFill>
            <p:spPr bwMode="auto">
              <a:xfrm>
                <a:off x="824363" y="32620392"/>
                <a:ext cx="5076825" cy="93109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Horizontal Road Vector Art, Icons, and Graphics for Free Download">
                <a:extLst>
                  <a:ext uri="{FF2B5EF4-FFF2-40B4-BE49-F238E27FC236}">
                    <a16:creationId xmlns:a16="http://schemas.microsoft.com/office/drawing/2014/main" id="{0C92FC02-5C3E-474A-917D-69F52A4C7D5C}"/>
                  </a:ext>
                </a:extLst>
              </p:cNvPr>
              <p:cNvPicPr>
                <a:picLocks noChangeAspect="1" noChangeArrowheads="1"/>
              </p:cNvPicPr>
              <p:nvPr/>
            </p:nvPicPr>
            <p:blipFill rotWithShape="1">
              <a:blip r:embed="rId58">
                <a:extLst>
                  <a:ext uri="{28A0092B-C50C-407E-A947-70E740481C1C}">
                    <a14:useLocalDpi xmlns:a14="http://schemas.microsoft.com/office/drawing/2010/main" val="0"/>
                  </a:ext>
                </a:extLst>
              </a:blip>
              <a:srcRect t="25029" b="26094"/>
              <a:stretch/>
            </p:blipFill>
            <p:spPr bwMode="auto">
              <a:xfrm>
                <a:off x="5893489" y="32617592"/>
                <a:ext cx="5076825" cy="93109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Horizontal Road Vector Art, Icons, and Graphics for Free Download">
                <a:extLst>
                  <a:ext uri="{FF2B5EF4-FFF2-40B4-BE49-F238E27FC236}">
                    <a16:creationId xmlns:a16="http://schemas.microsoft.com/office/drawing/2014/main" id="{3D380F3C-B1F1-A1B2-8DA9-1D57430DA216}"/>
                  </a:ext>
                </a:extLst>
              </p:cNvPr>
              <p:cNvPicPr>
                <a:picLocks noChangeAspect="1" noChangeArrowheads="1"/>
              </p:cNvPicPr>
              <p:nvPr/>
            </p:nvPicPr>
            <p:blipFill rotWithShape="1">
              <a:blip r:embed="rId58">
                <a:extLst>
                  <a:ext uri="{28A0092B-C50C-407E-A947-70E740481C1C}">
                    <a14:useLocalDpi xmlns:a14="http://schemas.microsoft.com/office/drawing/2010/main" val="0"/>
                  </a:ext>
                </a:extLst>
              </a:blip>
              <a:srcRect t="25029" r="4865" b="26094"/>
              <a:stretch/>
            </p:blipFill>
            <p:spPr bwMode="auto">
              <a:xfrm>
                <a:off x="10927292" y="32614792"/>
                <a:ext cx="4829814" cy="93109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RWIS and its sensors Fig. 2. Installed RWIS | Download Scientific Diagram">
              <a:extLst>
                <a:ext uri="{FF2B5EF4-FFF2-40B4-BE49-F238E27FC236}">
                  <a16:creationId xmlns:a16="http://schemas.microsoft.com/office/drawing/2014/main" id="{BE87149D-5D6C-CA0E-5DAC-9A6CC3A2B9ED}"/>
                </a:ext>
              </a:extLst>
            </p:cNvPr>
            <p:cNvPicPr>
              <a:picLocks noChangeAspect="1" noChangeArrowheads="1"/>
            </p:cNvPicPr>
            <p:nvPr/>
          </p:nvPicPr>
          <p:blipFill rotWithShape="1">
            <a:blip r:embed="rId59">
              <a:extLst>
                <a:ext uri="{28A0092B-C50C-407E-A947-70E740481C1C}">
                  <a14:useLocalDpi xmlns:a14="http://schemas.microsoft.com/office/drawing/2010/main" val="0"/>
                </a:ext>
              </a:extLst>
            </a:blip>
            <a:srcRect l="71863"/>
            <a:stretch/>
          </p:blipFill>
          <p:spPr bwMode="auto">
            <a:xfrm flipH="1">
              <a:off x="1509014" y="31485823"/>
              <a:ext cx="371481" cy="15638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tomatic Weather Station Realizes Continuous Monitoring of Highway Weather  Environment">
              <a:extLst>
                <a:ext uri="{FF2B5EF4-FFF2-40B4-BE49-F238E27FC236}">
                  <a16:creationId xmlns:a16="http://schemas.microsoft.com/office/drawing/2014/main" id="{48D0D924-2838-2BBE-1DD9-2981128D5EBD}"/>
                </a:ext>
              </a:extLst>
            </p:cNvPr>
            <p:cNvPicPr>
              <a:picLocks noChangeAspect="1" noChangeArrowheads="1"/>
            </p:cNvPicPr>
            <p:nvPr/>
          </p:nvPicPr>
          <p:blipFill rotWithShape="1">
            <a:blip r:embed="rId60">
              <a:extLst>
                <a:ext uri="{28A0092B-C50C-407E-A947-70E740481C1C}">
                  <a14:useLocalDpi xmlns:a14="http://schemas.microsoft.com/office/drawing/2010/main" val="0"/>
                </a:ext>
              </a:extLst>
            </a:blip>
            <a:srcRect l="29564" t="15083" r="32636" b="2439"/>
            <a:stretch/>
          </p:blipFill>
          <p:spPr bwMode="auto">
            <a:xfrm>
              <a:off x="14725236" y="31523538"/>
              <a:ext cx="371482" cy="152610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RWIS and its sensors Fig. 2. Installed RWIS | Download Scientific Diagram">
              <a:extLst>
                <a:ext uri="{FF2B5EF4-FFF2-40B4-BE49-F238E27FC236}">
                  <a16:creationId xmlns:a16="http://schemas.microsoft.com/office/drawing/2014/main" id="{CB1F15AC-A100-467D-492C-5FBA5D26370B}"/>
                </a:ext>
              </a:extLst>
            </p:cNvPr>
            <p:cNvPicPr>
              <a:picLocks noChangeAspect="1" noChangeArrowheads="1"/>
            </p:cNvPicPr>
            <p:nvPr/>
          </p:nvPicPr>
          <p:blipFill rotWithShape="1">
            <a:blip r:embed="rId59">
              <a:extLst>
                <a:ext uri="{28A0092B-C50C-407E-A947-70E740481C1C}">
                  <a14:useLocalDpi xmlns:a14="http://schemas.microsoft.com/office/drawing/2010/main" val="0"/>
                </a:ext>
              </a:extLst>
            </a:blip>
            <a:srcRect l="71863"/>
            <a:stretch/>
          </p:blipFill>
          <p:spPr bwMode="auto">
            <a:xfrm flipH="1">
              <a:off x="5988031" y="31485823"/>
              <a:ext cx="371481" cy="156381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8" descr="Automatic Weather Station Realizes Continuous Monitoring of Highway Weather  Environment">
              <a:extLst>
                <a:ext uri="{FF2B5EF4-FFF2-40B4-BE49-F238E27FC236}">
                  <a16:creationId xmlns:a16="http://schemas.microsoft.com/office/drawing/2014/main" id="{D4156C15-EAC3-7C51-F6B0-C0541ACBCF7E}"/>
                </a:ext>
              </a:extLst>
            </p:cNvPr>
            <p:cNvPicPr>
              <a:picLocks noChangeAspect="1" noChangeArrowheads="1"/>
            </p:cNvPicPr>
            <p:nvPr/>
          </p:nvPicPr>
          <p:blipFill rotWithShape="1">
            <a:blip r:embed="rId60">
              <a:extLst>
                <a:ext uri="{28A0092B-C50C-407E-A947-70E740481C1C}">
                  <a14:useLocalDpi xmlns:a14="http://schemas.microsoft.com/office/drawing/2010/main" val="0"/>
                </a:ext>
              </a:extLst>
            </a:blip>
            <a:srcRect l="29564" t="15083" r="32636" b="2439"/>
            <a:stretch/>
          </p:blipFill>
          <p:spPr bwMode="auto">
            <a:xfrm>
              <a:off x="10262573" y="31523538"/>
              <a:ext cx="371482" cy="1526102"/>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45DEE445-E7F6-40CD-1233-EAF385848060}"/>
                </a:ext>
              </a:extLst>
            </p:cNvPr>
            <p:cNvSpPr txBox="1"/>
            <p:nvPr/>
          </p:nvSpPr>
          <p:spPr>
            <a:xfrm>
              <a:off x="949419" y="33112362"/>
              <a:ext cx="1537595" cy="523220"/>
            </a:xfrm>
            <a:prstGeom prst="rect">
              <a:avLst/>
            </a:prstGeom>
            <a:ln w="762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CA" sz="2800" dirty="0">
                  <a:solidFill>
                    <a:srgbClr val="006231"/>
                  </a:solidFill>
                  <a:cs typeface="Arial" panose="020B0604020202020204" pitchFamily="34" charset="0"/>
                </a:rPr>
                <a:t>Snowy</a:t>
              </a:r>
            </a:p>
          </p:txBody>
        </p:sp>
        <p:sp>
          <p:nvSpPr>
            <p:cNvPr id="76" name="TextBox 75">
              <a:extLst>
                <a:ext uri="{FF2B5EF4-FFF2-40B4-BE49-F238E27FC236}">
                  <a16:creationId xmlns:a16="http://schemas.microsoft.com/office/drawing/2014/main" id="{654FD2A9-CDB9-4271-C325-CB416F5A2A83}"/>
                </a:ext>
              </a:extLst>
            </p:cNvPr>
            <p:cNvSpPr txBox="1"/>
            <p:nvPr/>
          </p:nvSpPr>
          <p:spPr>
            <a:xfrm>
              <a:off x="5447936" y="33102484"/>
              <a:ext cx="1537595" cy="523220"/>
            </a:xfrm>
            <a:prstGeom prst="rect">
              <a:avLst/>
            </a:prstGeom>
            <a:ln w="762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CA" sz="2800" dirty="0">
                  <a:solidFill>
                    <a:srgbClr val="006231"/>
                  </a:solidFill>
                  <a:cs typeface="Arial" panose="020B0604020202020204" pitchFamily="34" charset="0"/>
                </a:rPr>
                <a:t>Snowy</a:t>
              </a:r>
            </a:p>
          </p:txBody>
        </p:sp>
        <p:sp>
          <p:nvSpPr>
            <p:cNvPr id="80" name="TextBox 79">
              <a:extLst>
                <a:ext uri="{FF2B5EF4-FFF2-40B4-BE49-F238E27FC236}">
                  <a16:creationId xmlns:a16="http://schemas.microsoft.com/office/drawing/2014/main" id="{E64D2EAC-DFDC-4C8F-59FA-4D1A42789926}"/>
                </a:ext>
              </a:extLst>
            </p:cNvPr>
            <p:cNvSpPr txBox="1"/>
            <p:nvPr/>
          </p:nvSpPr>
          <p:spPr>
            <a:xfrm>
              <a:off x="14116036" y="33102484"/>
              <a:ext cx="1537595" cy="523220"/>
            </a:xfrm>
            <a:prstGeom prst="rect">
              <a:avLst/>
            </a:prstGeom>
            <a:ln w="76200">
              <a:solidFill>
                <a:srgbClr val="FFFF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CA" sz="2800" dirty="0">
                  <a:solidFill>
                    <a:srgbClr val="006231"/>
                  </a:solidFill>
                  <a:cs typeface="Arial" panose="020B0604020202020204" pitchFamily="34" charset="0"/>
                </a:rPr>
                <a:t>Bare</a:t>
              </a:r>
            </a:p>
          </p:txBody>
        </p:sp>
        <p:sp>
          <p:nvSpPr>
            <p:cNvPr id="83" name="TextBox 82">
              <a:extLst>
                <a:ext uri="{FF2B5EF4-FFF2-40B4-BE49-F238E27FC236}">
                  <a16:creationId xmlns:a16="http://schemas.microsoft.com/office/drawing/2014/main" id="{6AFC5697-BD2C-85DE-DE01-3743356CD9DC}"/>
                </a:ext>
              </a:extLst>
            </p:cNvPr>
            <p:cNvSpPr txBox="1"/>
            <p:nvPr/>
          </p:nvSpPr>
          <p:spPr>
            <a:xfrm>
              <a:off x="9744897" y="33102484"/>
              <a:ext cx="1537595" cy="523220"/>
            </a:xfrm>
            <a:prstGeom prst="rect">
              <a:avLst/>
            </a:prstGeom>
            <a:ln w="76200">
              <a:solidFill>
                <a:srgbClr val="FFFF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CA" sz="2800" dirty="0">
                  <a:solidFill>
                    <a:srgbClr val="006231"/>
                  </a:solidFill>
                  <a:cs typeface="Arial" panose="020B0604020202020204" pitchFamily="34" charset="0"/>
                </a:rPr>
                <a:t>Bare</a:t>
              </a:r>
            </a:p>
          </p:txBody>
        </p:sp>
        <p:cxnSp>
          <p:nvCxnSpPr>
            <p:cNvPr id="86" name="Straight Arrow Connector 85">
              <a:extLst>
                <a:ext uri="{FF2B5EF4-FFF2-40B4-BE49-F238E27FC236}">
                  <a16:creationId xmlns:a16="http://schemas.microsoft.com/office/drawing/2014/main" id="{57C75BFC-8940-A00E-1B52-417FE36D295B}"/>
                </a:ext>
              </a:extLst>
            </p:cNvPr>
            <p:cNvCxnSpPr/>
            <p:nvPr/>
          </p:nvCxnSpPr>
          <p:spPr>
            <a:xfrm>
              <a:off x="2573857" y="32014922"/>
              <a:ext cx="2651006" cy="0"/>
            </a:xfrm>
            <a:prstGeom prst="straightConnector1">
              <a:avLst/>
            </a:prstGeom>
            <a:ln w="76200">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90" name="Straight Arrow Connector 89">
              <a:extLst>
                <a:ext uri="{FF2B5EF4-FFF2-40B4-BE49-F238E27FC236}">
                  <a16:creationId xmlns:a16="http://schemas.microsoft.com/office/drawing/2014/main" id="{63FA30C3-9F9C-2271-D451-5170DA72AFD0}"/>
                </a:ext>
              </a:extLst>
            </p:cNvPr>
            <p:cNvCxnSpPr/>
            <p:nvPr/>
          </p:nvCxnSpPr>
          <p:spPr>
            <a:xfrm>
              <a:off x="11330306" y="32041528"/>
              <a:ext cx="2651006" cy="0"/>
            </a:xfrm>
            <a:prstGeom prst="straightConnector1">
              <a:avLst/>
            </a:prstGeom>
            <a:ln w="76200">
              <a:solidFill>
                <a:srgbClr val="FFFF00"/>
              </a:solidFill>
              <a:headEnd type="triangle"/>
              <a:tailEnd type="triangle"/>
            </a:ln>
          </p:spPr>
          <p:style>
            <a:lnRef idx="2">
              <a:schemeClr val="accent5"/>
            </a:lnRef>
            <a:fillRef idx="0">
              <a:schemeClr val="accent5"/>
            </a:fillRef>
            <a:effectRef idx="1">
              <a:schemeClr val="accent5"/>
            </a:effectRef>
            <a:fontRef idx="minor">
              <a:schemeClr val="tx1"/>
            </a:fontRef>
          </p:style>
        </p:cxnSp>
        <p:sp>
          <p:nvSpPr>
            <p:cNvPr id="96" name="TextBox 95">
              <a:extLst>
                <a:ext uri="{FF2B5EF4-FFF2-40B4-BE49-F238E27FC236}">
                  <a16:creationId xmlns:a16="http://schemas.microsoft.com/office/drawing/2014/main" id="{5B10D73D-56DE-5919-9C2D-5D426571F796}"/>
                </a:ext>
              </a:extLst>
            </p:cNvPr>
            <p:cNvSpPr txBox="1"/>
            <p:nvPr/>
          </p:nvSpPr>
          <p:spPr>
            <a:xfrm>
              <a:off x="3180112" y="32277488"/>
              <a:ext cx="1537595" cy="523220"/>
            </a:xfrm>
            <a:prstGeom prst="rect">
              <a:avLst/>
            </a:prstGeom>
            <a:ln w="762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CA" sz="2800" dirty="0">
                  <a:solidFill>
                    <a:srgbClr val="006231"/>
                  </a:solidFill>
                  <a:cs typeface="Arial" panose="020B0604020202020204" pitchFamily="34" charset="0"/>
                </a:rPr>
                <a:t>Snowy</a:t>
              </a:r>
            </a:p>
          </p:txBody>
        </p:sp>
        <p:sp>
          <p:nvSpPr>
            <p:cNvPr id="99" name="TextBox 98">
              <a:extLst>
                <a:ext uri="{FF2B5EF4-FFF2-40B4-BE49-F238E27FC236}">
                  <a16:creationId xmlns:a16="http://schemas.microsoft.com/office/drawing/2014/main" id="{DD716130-12C6-6289-BD3D-A3DA0A9C726C}"/>
                </a:ext>
              </a:extLst>
            </p:cNvPr>
            <p:cNvSpPr txBox="1"/>
            <p:nvPr/>
          </p:nvSpPr>
          <p:spPr>
            <a:xfrm>
              <a:off x="11939661" y="32340621"/>
              <a:ext cx="1537595" cy="523220"/>
            </a:xfrm>
            <a:prstGeom prst="rect">
              <a:avLst/>
            </a:prstGeom>
            <a:ln w="76200">
              <a:solidFill>
                <a:srgbClr val="FFFF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CA" sz="2800" dirty="0">
                  <a:solidFill>
                    <a:srgbClr val="006231"/>
                  </a:solidFill>
                  <a:cs typeface="Arial" panose="020B0604020202020204" pitchFamily="34" charset="0"/>
                </a:rPr>
                <a:t>Bare</a:t>
              </a:r>
            </a:p>
          </p:txBody>
        </p:sp>
        <p:sp>
          <p:nvSpPr>
            <p:cNvPr id="100" name="TextBox 99">
              <a:extLst>
                <a:ext uri="{FF2B5EF4-FFF2-40B4-BE49-F238E27FC236}">
                  <a16:creationId xmlns:a16="http://schemas.microsoft.com/office/drawing/2014/main" id="{EAC93168-8E34-82EC-1A98-5968F07E20C7}"/>
                </a:ext>
              </a:extLst>
            </p:cNvPr>
            <p:cNvSpPr txBox="1"/>
            <p:nvPr/>
          </p:nvSpPr>
          <p:spPr>
            <a:xfrm>
              <a:off x="6675476" y="31686136"/>
              <a:ext cx="3086944" cy="769441"/>
            </a:xfrm>
            <a:prstGeom prst="rect">
              <a:avLst/>
            </a:prstGeom>
            <a:noFill/>
          </p:spPr>
          <p:txBody>
            <a:bodyPr wrap="square" rtlCol="0">
              <a:spAutoFit/>
            </a:bodyPr>
            <a:lstStyle/>
            <a:p>
              <a:pPr algn="ctr"/>
              <a:r>
                <a:rPr lang="en-CA" sz="4400" dirty="0">
                  <a:solidFill>
                    <a:srgbClr val="006231"/>
                  </a:solidFill>
                  <a:cs typeface="Arial" panose="020B0604020202020204" pitchFamily="34" charset="0"/>
                </a:rPr>
                <a:t>……..</a:t>
              </a:r>
            </a:p>
          </p:txBody>
        </p:sp>
      </p:grpSp>
      <p:pic>
        <p:nvPicPr>
          <p:cNvPr id="7" name="Picture 6" descr="A diagram of a model&#10;&#10;Description automatically generated">
            <a:extLst>
              <a:ext uri="{FF2B5EF4-FFF2-40B4-BE49-F238E27FC236}">
                <a16:creationId xmlns:a16="http://schemas.microsoft.com/office/drawing/2014/main" id="{6BF60DBC-70EE-9FF7-8A1C-505BA4683DA7}"/>
              </a:ext>
            </a:extLst>
          </p:cNvPr>
          <p:cNvPicPr>
            <a:picLocks noChangeAspect="1"/>
          </p:cNvPicPr>
          <p:nvPr/>
        </p:nvPicPr>
        <p:blipFill>
          <a:blip r:embed="rId61"/>
          <a:stretch>
            <a:fillRect/>
          </a:stretch>
        </p:blipFill>
        <p:spPr>
          <a:xfrm>
            <a:off x="16429584" y="28530101"/>
            <a:ext cx="14685844" cy="2023383"/>
          </a:xfrm>
          <a:prstGeom prst="rect">
            <a:avLst/>
          </a:prstGeom>
        </p:spPr>
      </p:pic>
    </p:spTree>
  </p:cSld>
  <p:clrMapOvr>
    <a:masterClrMapping/>
  </p:clrMapOvr>
</p:sld>
</file>

<file path=ppt/theme/theme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BEFORE-AND-AFTER EMPIRICAL BAYES EVALUATION OF CITYWIDE INSTALLATION OF DRIVER FEEDBACK SIGNS </Template>
  <TotalTime>3335</TotalTime>
  <Words>551</Words>
  <Application>Microsoft Office PowerPoint</Application>
  <PresentationFormat>Custom</PresentationFormat>
  <Paragraphs>102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Wingdings</vt:lpstr>
      <vt:lpstr>5_Office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WuMingjian</dc:creator>
  <cp:lastModifiedBy>LeeYong Wook</cp:lastModifiedBy>
  <cp:revision>238</cp:revision>
  <cp:lastPrinted>2010-10-08T01:06:04Z</cp:lastPrinted>
  <dcterms:created xsi:type="dcterms:W3CDTF">2019-12-15T05:21:26Z</dcterms:created>
  <dcterms:modified xsi:type="dcterms:W3CDTF">2024-04-13T16:15:00Z</dcterms:modified>
</cp:coreProperties>
</file>